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87" r:id="rId7"/>
    <p:sldId id="289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42" autoAdjust="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1EC90F-A601-4C1D-84EB-5DDE76C2A635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BFB279-7F74-443E-A839-7CF0EE8F70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1EC90F-A601-4C1D-84EB-5DDE76C2A635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BFB279-7F74-443E-A839-7CF0EE8F70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1EC90F-A601-4C1D-84EB-5DDE76C2A635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BFB279-7F74-443E-A839-7CF0EE8F70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1EC90F-A601-4C1D-84EB-5DDE76C2A635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BFB279-7F74-443E-A839-7CF0EE8F70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1EC90F-A601-4C1D-84EB-5DDE76C2A635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BFB279-7F74-443E-A839-7CF0EE8F70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1EC90F-A601-4C1D-84EB-5DDE76C2A635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BFB279-7F74-443E-A839-7CF0EE8F70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1EC90F-A601-4C1D-84EB-5DDE76C2A635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BFB279-7F74-443E-A839-7CF0EE8F70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1EC90F-A601-4C1D-84EB-5DDE76C2A635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BFB279-7F74-443E-A839-7CF0EE8F70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1EC90F-A601-4C1D-84EB-5DDE76C2A635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BFB279-7F74-443E-A839-7CF0EE8F70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1EC90F-A601-4C1D-84EB-5DDE76C2A635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BFB279-7F74-443E-A839-7CF0EE8F70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1EC90F-A601-4C1D-84EB-5DDE76C2A635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BFB279-7F74-443E-A839-7CF0EE8F70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D1EC90F-A601-4C1D-84EB-5DDE76C2A635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EBFB279-7F74-443E-A839-7CF0EE8F70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7772400" cy="1828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Metodin</a:t>
            </a:r>
            <a:r>
              <a:rPr lang="lt-LT" dirty="0" smtClean="0"/>
              <a:t>ė mokymo priemonė</a:t>
            </a:r>
            <a:br>
              <a:rPr lang="lt-LT" dirty="0" smtClean="0"/>
            </a:br>
            <a:r>
              <a:rPr lang="en-US" dirty="0" smtClean="0"/>
              <a:t>,,</a:t>
            </a:r>
            <a:r>
              <a:rPr lang="lt-LT" dirty="0" smtClean="0"/>
              <a:t>Geometrijos pradmenys </a:t>
            </a:r>
            <a:r>
              <a:rPr lang="en-US" dirty="0" smtClean="0"/>
              <a:t>1-4</a:t>
            </a:r>
            <a:r>
              <a:rPr lang="lt-LT" dirty="0" smtClean="0"/>
              <a:t> klasėje”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5445224"/>
            <a:ext cx="7772400" cy="914400"/>
          </a:xfrm>
        </p:spPr>
        <p:txBody>
          <a:bodyPr>
            <a:normAutofit/>
          </a:bodyPr>
          <a:lstStyle/>
          <a:p>
            <a:r>
              <a:rPr lang="lt-LT" i="1" dirty="0" smtClean="0"/>
              <a:t>Parengė: Karmėlavos Balio Buračo gimnazijos pradinių klasių vyr. mokytoja Jūratė Zernovienė</a:t>
            </a:r>
            <a:endParaRPr lang="en-US" i="1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192" y="1052736"/>
            <a:ext cx="2628920" cy="1093872"/>
          </a:xfrm>
        </p:spPr>
        <p:txBody>
          <a:bodyPr/>
          <a:lstStyle/>
          <a:p>
            <a:r>
              <a:rPr lang="lt-LT" dirty="0" smtClean="0"/>
              <a:t>Stalas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0800000" flipV="1">
            <a:off x="1403648" y="5085184"/>
            <a:ext cx="8029520" cy="942944"/>
          </a:xfrm>
        </p:spPr>
        <p:txBody>
          <a:bodyPr/>
          <a:lstStyle/>
          <a:p>
            <a:pPr>
              <a:buNone/>
            </a:pPr>
            <a:r>
              <a:rPr lang="lt-LT" dirty="0" smtClean="0"/>
              <a:t>Ką matai ant stalo? Nubrėžk.</a:t>
            </a:r>
            <a:endParaRPr lang="en-US" dirty="0"/>
          </a:p>
        </p:txBody>
      </p:sp>
      <p:pic>
        <p:nvPicPr>
          <p:cNvPr id="3075" name="Picture 3" descr="C:\Users\Samsung\Desktop\stalas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2996952"/>
            <a:ext cx="2243302" cy="16561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76" name="Picture 4" descr="C:\Users\Samsung\Desktop\stalass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5602340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4208" y="548680"/>
            <a:ext cx="2124864" cy="1093872"/>
          </a:xfrm>
        </p:spPr>
        <p:txBody>
          <a:bodyPr/>
          <a:lstStyle/>
          <a:p>
            <a:r>
              <a:rPr lang="lt-LT" dirty="0" smtClean="0"/>
              <a:t>Spinta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8024" y="1844824"/>
            <a:ext cx="3456384" cy="2448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lt-LT" dirty="0" smtClean="0"/>
              <a:t>Papuošk spintą geometriniais ornamentais.</a:t>
            </a:r>
            <a:endParaRPr lang="en-US" dirty="0"/>
          </a:p>
        </p:txBody>
      </p:sp>
      <p:pic>
        <p:nvPicPr>
          <p:cNvPr id="2050" name="Picture 2" descr="C:\Users\Samsung\Desktop\mamos\lentynba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608512" cy="6500486"/>
          </a:xfrm>
          <a:prstGeom prst="rect">
            <a:avLst/>
          </a:prstGeom>
          <a:noFill/>
        </p:spPr>
      </p:pic>
      <p:pic>
        <p:nvPicPr>
          <p:cNvPr id="2051" name="Picture 3" descr="C:\Users\Samsung\Desktop\mamos\lentyna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501008"/>
            <a:ext cx="1774220" cy="24482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4941168"/>
            <a:ext cx="7920880" cy="86409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lt-LT" dirty="0" smtClean="0"/>
              <a:t>Autobusas sustojo prie šviesoforo. Nubrėžk jį.</a:t>
            </a:r>
            <a:endParaRPr lang="en-US" dirty="0"/>
          </a:p>
        </p:txBody>
      </p:sp>
      <p:pic>
        <p:nvPicPr>
          <p:cNvPr id="5124" name="Picture 4" descr="C:\Users\Samsung\Desktop\autikass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6927571" cy="3744416"/>
          </a:xfrm>
          <a:prstGeom prst="rect">
            <a:avLst/>
          </a:prstGeom>
          <a:noFill/>
        </p:spPr>
      </p:pic>
      <p:pic>
        <p:nvPicPr>
          <p:cNvPr id="5122" name="Picture 2" descr="C:\Users\Samsung\Desktop\autikas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3501008"/>
            <a:ext cx="2145587" cy="1080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152" y="332656"/>
            <a:ext cx="2772936" cy="1037808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Autobusas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7128" y="1124744"/>
            <a:ext cx="2196872" cy="1037808"/>
          </a:xfrm>
        </p:spPr>
        <p:txBody>
          <a:bodyPr/>
          <a:lstStyle/>
          <a:p>
            <a:r>
              <a:rPr lang="lt-LT" dirty="0" smtClean="0"/>
              <a:t>Lova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5013176"/>
            <a:ext cx="7992888" cy="86409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lt-LT" dirty="0" smtClean="0"/>
              <a:t>Ant lovos yra dvi pagalvės, o ant palangės stovi vaza. Nubrėžk.</a:t>
            </a:r>
            <a:endParaRPr lang="en-US" dirty="0"/>
          </a:p>
        </p:txBody>
      </p:sp>
      <p:pic>
        <p:nvPicPr>
          <p:cNvPr id="6148" name="Picture 4" descr="C:\Users\Samsung\Desktop\langass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3284984"/>
            <a:ext cx="2137002" cy="15841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149" name="Picture 5" descr="C:\Users\Samsung\Desktop\langasss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6022012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6" y="620688"/>
            <a:ext cx="2196872" cy="1037808"/>
          </a:xfrm>
        </p:spPr>
        <p:txBody>
          <a:bodyPr/>
          <a:lstStyle/>
          <a:p>
            <a:r>
              <a:rPr lang="lt-LT" dirty="0" smtClean="0"/>
              <a:t>Pelytė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992" y="1916832"/>
            <a:ext cx="3456384" cy="1916832"/>
          </a:xfrm>
        </p:spPr>
        <p:txBody>
          <a:bodyPr/>
          <a:lstStyle/>
          <a:p>
            <a:pPr>
              <a:buNone/>
            </a:pPr>
            <a:r>
              <a:rPr lang="lt-LT" dirty="0" smtClean="0"/>
              <a:t>Pelytė letenėlėse kažką neša. Ką? Nubrėžk.</a:t>
            </a:r>
            <a:endParaRPr lang="en-US" dirty="0"/>
          </a:p>
        </p:txBody>
      </p:sp>
      <p:pic>
        <p:nvPicPr>
          <p:cNvPr id="3074" name="Picture 2" descr="C:\Users\Samsung\Desktop\mamos\mous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717032"/>
            <a:ext cx="1512168" cy="26270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75" name="Picture 3" descr="C:\Users\Samsung\Desktop\mamos\mous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423025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192" y="260648"/>
            <a:ext cx="2530624" cy="2016224"/>
          </a:xfrm>
        </p:spPr>
        <p:txBody>
          <a:bodyPr/>
          <a:lstStyle/>
          <a:p>
            <a:r>
              <a:rPr lang="lt-LT" dirty="0" smtClean="0"/>
              <a:t>Katinas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5157192"/>
            <a:ext cx="8075240" cy="71324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lt-LT" dirty="0" smtClean="0"/>
              <a:t>Katinas žaidžia su siūlų kamuoliais. Paimk monetą ir nubrėžk juos.</a:t>
            </a:r>
            <a:endParaRPr lang="en-US" dirty="0"/>
          </a:p>
        </p:txBody>
      </p:sp>
      <p:pic>
        <p:nvPicPr>
          <p:cNvPr id="8194" name="Picture 2" descr="C:\Users\Samsung\Desktop\kittykat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548679"/>
            <a:ext cx="5544616" cy="4447689"/>
          </a:xfrm>
          <a:prstGeom prst="rect">
            <a:avLst/>
          </a:prstGeom>
          <a:noFill/>
        </p:spPr>
      </p:pic>
      <p:pic>
        <p:nvPicPr>
          <p:cNvPr id="8195" name="Picture 3" descr="C:\Users\Samsung\Desktop\kittykat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3356992"/>
            <a:ext cx="1989062" cy="16212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6216" y="332656"/>
            <a:ext cx="2232248" cy="2016224"/>
          </a:xfrm>
        </p:spPr>
        <p:txBody>
          <a:bodyPr/>
          <a:lstStyle/>
          <a:p>
            <a:r>
              <a:rPr lang="lt-LT" dirty="0" smtClean="0"/>
              <a:t>Boružė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760" y="5013176"/>
            <a:ext cx="8075240" cy="1001272"/>
          </a:xfrm>
        </p:spPr>
        <p:txBody>
          <a:bodyPr/>
          <a:lstStyle/>
          <a:p>
            <a:pPr>
              <a:buNone/>
            </a:pPr>
            <a:r>
              <a:rPr lang="lt-LT" dirty="0" smtClean="0"/>
              <a:t>Ji ropoja žolėje, ant jos kūno daug taškelių. Imk monetą ir nubrėžk juos.</a:t>
            </a:r>
            <a:endParaRPr lang="en-US" dirty="0"/>
          </a:p>
        </p:txBody>
      </p:sp>
      <p:pic>
        <p:nvPicPr>
          <p:cNvPr id="9223" name="Picture 7" descr="C:\Users\Samsung\Desktop\snai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5751272" cy="4320480"/>
          </a:xfrm>
          <a:prstGeom prst="rect">
            <a:avLst/>
          </a:prstGeom>
          <a:noFill/>
        </p:spPr>
      </p:pic>
      <p:pic>
        <p:nvPicPr>
          <p:cNvPr id="9224" name="Picture 8" descr="C:\Users\Samsung\Desktop\snall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3068960"/>
            <a:ext cx="2051720" cy="15540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224" y="908720"/>
            <a:ext cx="2242592" cy="1525920"/>
          </a:xfrm>
        </p:spPr>
        <p:txBody>
          <a:bodyPr/>
          <a:lstStyle/>
          <a:p>
            <a:r>
              <a:rPr lang="lt-LT" dirty="0" smtClean="0"/>
              <a:t>Sraigė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4941168"/>
            <a:ext cx="8075240" cy="1145288"/>
          </a:xfrm>
        </p:spPr>
        <p:txBody>
          <a:bodyPr/>
          <a:lstStyle/>
          <a:p>
            <a:pPr>
              <a:buNone/>
            </a:pPr>
            <a:r>
              <a:rPr lang="lt-LT" dirty="0" smtClean="0"/>
              <a:t>Ji turi kiautą iš penkių apskritimų. Nubrėžk, kiek trūksta.</a:t>
            </a:r>
            <a:endParaRPr lang="en-US" dirty="0"/>
          </a:p>
        </p:txBody>
      </p:sp>
      <p:pic>
        <p:nvPicPr>
          <p:cNvPr id="28674" name="Picture 2" descr="C:\Users\Samsung\Desktop\snla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5772273" cy="4176463"/>
          </a:xfrm>
          <a:prstGeom prst="rect">
            <a:avLst/>
          </a:prstGeom>
          <a:noFill/>
        </p:spPr>
      </p:pic>
      <p:pic>
        <p:nvPicPr>
          <p:cNvPr id="28677" name="Picture 5" descr="C:\Users\Samsung\Desktop\slan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3212976"/>
            <a:ext cx="2257673" cy="15841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984" y="980728"/>
            <a:ext cx="2088232" cy="877848"/>
          </a:xfrm>
        </p:spPr>
        <p:txBody>
          <a:bodyPr/>
          <a:lstStyle/>
          <a:p>
            <a:r>
              <a:rPr lang="lt-LT" dirty="0" smtClean="0"/>
              <a:t>Eglutė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5976" y="2564904"/>
            <a:ext cx="4176464" cy="158417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lt-LT" dirty="0" smtClean="0"/>
              <a:t>Ji papuošta kalėdiniais burbulais. Nubrėžk juos.</a:t>
            </a:r>
            <a:endParaRPr lang="en-US" dirty="0"/>
          </a:p>
        </p:txBody>
      </p:sp>
      <p:pic>
        <p:nvPicPr>
          <p:cNvPr id="29699" name="Picture 3" descr="C:\Users\Samsung\Desktop\egle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032448" cy="6372465"/>
          </a:xfrm>
          <a:prstGeom prst="rect">
            <a:avLst/>
          </a:prstGeom>
          <a:noFill/>
        </p:spPr>
      </p:pic>
      <p:pic>
        <p:nvPicPr>
          <p:cNvPr id="29698" name="Picture 2" descr="C:\Users\Samsung\Desktop\egl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4005064"/>
            <a:ext cx="1440160" cy="23264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788024" y="476672"/>
            <a:ext cx="2124864" cy="1237888"/>
          </a:xfrm>
        </p:spPr>
        <p:txBody>
          <a:bodyPr/>
          <a:lstStyle/>
          <a:p>
            <a:r>
              <a:rPr lang="lt-LT" dirty="0" smtClean="0"/>
              <a:t>Medis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8024" y="2132856"/>
            <a:ext cx="3898776" cy="29454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lt-LT" dirty="0" smtClean="0"/>
              <a:t>Ką matai po medžiu? Gal grybus? </a:t>
            </a:r>
            <a:endParaRPr lang="en-US" dirty="0"/>
          </a:p>
        </p:txBody>
      </p:sp>
      <p:pic>
        <p:nvPicPr>
          <p:cNvPr id="30723" name="Picture 3" descr="C:\Users\Samsung\Desktop\mediss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960440" cy="6366620"/>
          </a:xfrm>
          <a:prstGeom prst="rect">
            <a:avLst/>
          </a:prstGeom>
          <a:noFill/>
        </p:spPr>
      </p:pic>
      <p:pic>
        <p:nvPicPr>
          <p:cNvPr id="30722" name="Picture 2" descr="C:\Users\Samsung\Desktop\medis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789040"/>
            <a:ext cx="1512168" cy="27389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8183880" cy="4187952"/>
          </a:xfrm>
        </p:spPr>
        <p:txBody>
          <a:bodyPr/>
          <a:lstStyle/>
          <a:p>
            <a:pPr>
              <a:buNone/>
            </a:pPr>
            <a:r>
              <a:rPr lang="lt-LT" dirty="0" smtClean="0"/>
              <a:t>		Priemonė skirta </a:t>
            </a:r>
            <a:r>
              <a:rPr lang="en-US" dirty="0" smtClean="0"/>
              <a:t>1-4 </a:t>
            </a:r>
            <a:r>
              <a:rPr lang="lt-LT" dirty="0" smtClean="0"/>
              <a:t>klasių mokiniams mokantis geometrijos pradmenų per matematikos ir technologijų pamokas. Šios užduotys yra geometrijos ir žaidimo derinys. Smagios atlikti </a:t>
            </a:r>
            <a:r>
              <a:rPr lang="en-US" dirty="0" smtClean="0"/>
              <a:t>26 </a:t>
            </a:r>
            <a:r>
              <a:rPr lang="lt-LT" dirty="0" smtClean="0"/>
              <a:t>užduotys lengvai įtrauks į aktyvią veiklą, padarys geometrijos pradmenų mokymąsi patrauklesnį.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6136" y="692696"/>
            <a:ext cx="4042792" cy="1181824"/>
          </a:xfrm>
        </p:spPr>
        <p:txBody>
          <a:bodyPr/>
          <a:lstStyle/>
          <a:p>
            <a:r>
              <a:rPr lang="lt-LT" dirty="0" smtClean="0"/>
              <a:t>Vištelė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0800000" flipV="1">
            <a:off x="899592" y="5229200"/>
            <a:ext cx="7920880" cy="1080120"/>
          </a:xfrm>
        </p:spPr>
        <p:txBody>
          <a:bodyPr/>
          <a:lstStyle/>
          <a:p>
            <a:pPr>
              <a:buNone/>
            </a:pPr>
            <a:r>
              <a:rPr lang="lt-LT" dirty="0" smtClean="0"/>
              <a:t>Višta vaikšto su viščiuku. Nubrėžk jį.</a:t>
            </a:r>
            <a:endParaRPr lang="en-US" dirty="0"/>
          </a:p>
        </p:txBody>
      </p:sp>
      <p:pic>
        <p:nvPicPr>
          <p:cNvPr id="31747" name="Picture 3" descr="C:\Users\Samsung\Desktop\vista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3140968"/>
            <a:ext cx="1887771" cy="180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098" name="Picture 2" descr="C:\Users\Samsung\Desktop\mamos\vistaa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4824536" cy="4467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695728" y="1124744"/>
            <a:ext cx="2448272" cy="792088"/>
          </a:xfrm>
        </p:spPr>
        <p:txBody>
          <a:bodyPr/>
          <a:lstStyle/>
          <a:p>
            <a:r>
              <a:rPr lang="lt-LT" dirty="0" smtClean="0"/>
              <a:t>Katytė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5085184"/>
            <a:ext cx="8147248" cy="1073280"/>
          </a:xfrm>
        </p:spPr>
        <p:txBody>
          <a:bodyPr/>
          <a:lstStyle/>
          <a:p>
            <a:pPr>
              <a:buNone/>
            </a:pPr>
            <a:r>
              <a:rPr lang="lt-LT" dirty="0" smtClean="0"/>
              <a:t>Į ką žiūri katytė? Nubrėžk.</a:t>
            </a:r>
          </a:p>
        </p:txBody>
      </p:sp>
      <p:pic>
        <p:nvPicPr>
          <p:cNvPr id="32772" name="Picture 4" descr="C:\Users\Samsung\Desktop\katee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5975737" cy="4104456"/>
          </a:xfrm>
          <a:prstGeom prst="rect">
            <a:avLst/>
          </a:prstGeom>
          <a:noFill/>
        </p:spPr>
      </p:pic>
      <p:pic>
        <p:nvPicPr>
          <p:cNvPr id="32770" name="Picture 2" descr="C:\Users\Samsung\Desktop\kat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2924944"/>
            <a:ext cx="2448272" cy="17106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128" y="620688"/>
            <a:ext cx="2772936" cy="1397848"/>
          </a:xfrm>
        </p:spPr>
        <p:txBody>
          <a:bodyPr/>
          <a:lstStyle/>
          <a:p>
            <a:r>
              <a:rPr lang="lt-LT" dirty="0" smtClean="0"/>
              <a:t>Laivas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8064" y="2204864"/>
            <a:ext cx="3528392" cy="2160240"/>
          </a:xfrm>
        </p:spPr>
        <p:txBody>
          <a:bodyPr/>
          <a:lstStyle/>
          <a:p>
            <a:pPr>
              <a:buNone/>
            </a:pPr>
            <a:r>
              <a:rPr lang="lt-LT" dirty="0" smtClean="0"/>
              <a:t>Laivas didina greitį, nubrėžk dar burių.</a:t>
            </a:r>
            <a:endParaRPr lang="en-US" dirty="0"/>
          </a:p>
        </p:txBody>
      </p:sp>
      <p:pic>
        <p:nvPicPr>
          <p:cNvPr id="33795" name="Picture 3" descr="C:\Users\Samsung\Desktop\laivass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824536" cy="6349487"/>
          </a:xfrm>
          <a:prstGeom prst="rect">
            <a:avLst/>
          </a:prstGeom>
          <a:noFill/>
        </p:spPr>
      </p:pic>
      <p:pic>
        <p:nvPicPr>
          <p:cNvPr id="33794" name="Picture 2" descr="C:\Users\Samsung\Desktop\laivas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4077072"/>
            <a:ext cx="1548365" cy="20882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5157192"/>
            <a:ext cx="8147248" cy="1073280"/>
          </a:xfrm>
        </p:spPr>
        <p:txBody>
          <a:bodyPr/>
          <a:lstStyle/>
          <a:p>
            <a:pPr>
              <a:buNone/>
            </a:pPr>
            <a:r>
              <a:rPr lang="lt-LT" dirty="0" smtClean="0"/>
              <a:t>Žuvis papuolė į tinklą, nubrėžk jį.</a:t>
            </a:r>
            <a:endParaRPr lang="en-US" dirty="0"/>
          </a:p>
        </p:txBody>
      </p:sp>
      <p:pic>
        <p:nvPicPr>
          <p:cNvPr id="34819" name="Picture 3" descr="C:\Users\Samsung\Desktop\zuviss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6876134" cy="4320480"/>
          </a:xfrm>
          <a:prstGeom prst="rect">
            <a:avLst/>
          </a:prstGeom>
          <a:noFill/>
        </p:spPr>
      </p:pic>
      <p:pic>
        <p:nvPicPr>
          <p:cNvPr id="34818" name="Picture 2" descr="C:\Users\Samsung\Desktop\zuvis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3068960"/>
            <a:ext cx="2189322" cy="13681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2240" y="764704"/>
            <a:ext cx="2160240" cy="792088"/>
          </a:xfrm>
        </p:spPr>
        <p:txBody>
          <a:bodyPr/>
          <a:lstStyle/>
          <a:p>
            <a:r>
              <a:rPr lang="lt-LT" dirty="0" smtClean="0"/>
              <a:t>Žuvytė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040" y="476672"/>
            <a:ext cx="3250704" cy="1597928"/>
          </a:xfrm>
        </p:spPr>
        <p:txBody>
          <a:bodyPr/>
          <a:lstStyle/>
          <a:p>
            <a:r>
              <a:rPr lang="lt-LT" dirty="0" smtClean="0"/>
              <a:t>Žydintis kaštonas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152" y="2420888"/>
            <a:ext cx="2952328" cy="2592288"/>
          </a:xfrm>
        </p:spPr>
        <p:txBody>
          <a:bodyPr/>
          <a:lstStyle/>
          <a:p>
            <a:pPr>
              <a:buNone/>
            </a:pPr>
            <a:r>
              <a:rPr lang="lt-LT" dirty="0" smtClean="0"/>
              <a:t>Nubrėžk kuo daugiau žiedų ir nuspalvink juos.</a:t>
            </a:r>
            <a:endParaRPr lang="en-US" dirty="0"/>
          </a:p>
        </p:txBody>
      </p:sp>
      <p:pic>
        <p:nvPicPr>
          <p:cNvPr id="35843" name="Picture 3" descr="C:\Users\Samsung\Desktop\zvakes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104456" cy="6372356"/>
          </a:xfrm>
          <a:prstGeom prst="rect">
            <a:avLst/>
          </a:prstGeom>
          <a:noFill/>
        </p:spPr>
      </p:pic>
      <p:pic>
        <p:nvPicPr>
          <p:cNvPr id="35842" name="Picture 2" descr="C:\Users\Samsung\Desktop\zvaks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3573016"/>
            <a:ext cx="1357089" cy="21408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4048" y="908720"/>
            <a:ext cx="2160240" cy="720080"/>
          </a:xfrm>
        </p:spPr>
        <p:txBody>
          <a:bodyPr/>
          <a:lstStyle/>
          <a:p>
            <a:r>
              <a:rPr lang="lt-LT" dirty="0" smtClean="0"/>
              <a:t>Pienė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4048" y="2060848"/>
            <a:ext cx="3682752" cy="1937376"/>
          </a:xfrm>
        </p:spPr>
        <p:txBody>
          <a:bodyPr/>
          <a:lstStyle/>
          <a:p>
            <a:pPr>
              <a:buNone/>
            </a:pPr>
            <a:r>
              <a:rPr lang="lt-LT" dirty="0" smtClean="0"/>
              <a:t>Ore skraido jos pūkai. Nubrėžk.</a:t>
            </a:r>
            <a:endParaRPr lang="en-US" dirty="0"/>
          </a:p>
        </p:txBody>
      </p:sp>
      <p:pic>
        <p:nvPicPr>
          <p:cNvPr id="5122" name="Picture 2" descr="C:\Users\Samsung\Desktop\mamos\fir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464496" cy="6400086"/>
          </a:xfrm>
          <a:prstGeom prst="rect">
            <a:avLst/>
          </a:prstGeom>
          <a:noFill/>
        </p:spPr>
      </p:pic>
      <p:pic>
        <p:nvPicPr>
          <p:cNvPr id="5123" name="Picture 3" descr="C:\Users\Samsung\Desktop\mamos\frwrks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501008"/>
            <a:ext cx="1732209" cy="26311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6096" y="836712"/>
            <a:ext cx="1944216" cy="1008112"/>
          </a:xfrm>
        </p:spPr>
        <p:txBody>
          <a:bodyPr/>
          <a:lstStyle/>
          <a:p>
            <a:r>
              <a:rPr lang="lt-LT" dirty="0" smtClean="0"/>
              <a:t>Žirgas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8064" y="2060848"/>
            <a:ext cx="3682752" cy="2873480"/>
          </a:xfrm>
        </p:spPr>
        <p:txBody>
          <a:bodyPr/>
          <a:lstStyle/>
          <a:p>
            <a:pPr>
              <a:buNone/>
            </a:pPr>
            <a:r>
              <a:rPr lang="lt-LT" dirty="0" smtClean="0"/>
              <a:t>Jis pririštas prie medžio ir ėda žolę. Nubrėžk.</a:t>
            </a:r>
            <a:endParaRPr lang="en-US" dirty="0"/>
          </a:p>
        </p:txBody>
      </p:sp>
      <p:pic>
        <p:nvPicPr>
          <p:cNvPr id="37895" name="Picture 7" descr="C:\Users\Samsung\Desktop\zir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752528" cy="6302362"/>
          </a:xfrm>
          <a:prstGeom prst="rect">
            <a:avLst/>
          </a:prstGeom>
          <a:noFill/>
        </p:spPr>
      </p:pic>
      <p:pic>
        <p:nvPicPr>
          <p:cNvPr id="37896" name="Picture 8" descr="C:\Users\Samsung\Desktop\zirgel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933056"/>
            <a:ext cx="1944216" cy="25291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6" y="260648"/>
            <a:ext cx="2628920" cy="1525920"/>
          </a:xfrm>
        </p:spPr>
        <p:txBody>
          <a:bodyPr/>
          <a:lstStyle/>
          <a:p>
            <a:r>
              <a:rPr lang="lt-LT" dirty="0" smtClean="0"/>
              <a:t>Kengūra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016" y="2060848"/>
            <a:ext cx="3744416" cy="1872208"/>
          </a:xfrm>
        </p:spPr>
        <p:txBody>
          <a:bodyPr/>
          <a:lstStyle/>
          <a:p>
            <a:pPr>
              <a:buNone/>
            </a:pPr>
            <a:r>
              <a:rPr lang="lt-LT" dirty="0" smtClean="0"/>
              <a:t>Ji tupi pievoje tarp gėlių, kažką laiko. Nubrėžk.</a:t>
            </a:r>
            <a:endParaRPr lang="en-US" dirty="0"/>
          </a:p>
        </p:txBody>
      </p:sp>
      <p:pic>
        <p:nvPicPr>
          <p:cNvPr id="38915" name="Picture 3" descr="C:\Users\Samsung\Desktop\kengr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4359620" cy="6858000"/>
          </a:xfrm>
          <a:prstGeom prst="rect">
            <a:avLst/>
          </a:prstGeom>
          <a:noFill/>
        </p:spPr>
      </p:pic>
      <p:pic>
        <p:nvPicPr>
          <p:cNvPr id="38914" name="Picture 2" descr="C:\Users\Samsung\Desktop\ken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3861048"/>
            <a:ext cx="1656184" cy="26579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8024" y="836712"/>
            <a:ext cx="2242592" cy="1165880"/>
          </a:xfrm>
        </p:spPr>
        <p:txBody>
          <a:bodyPr/>
          <a:lstStyle/>
          <a:p>
            <a:r>
              <a:rPr lang="lt-LT" dirty="0" smtClean="0"/>
              <a:t>Žirafa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016" y="2132856"/>
            <a:ext cx="3816424" cy="1800200"/>
          </a:xfrm>
        </p:spPr>
        <p:txBody>
          <a:bodyPr/>
          <a:lstStyle/>
          <a:p>
            <a:pPr>
              <a:buNone/>
            </a:pPr>
            <a:r>
              <a:rPr lang="lt-LT" dirty="0" smtClean="0"/>
              <a:t>Ji stovi žolėje, sukurk ją iš trikampių.</a:t>
            </a:r>
            <a:endParaRPr lang="en-US" dirty="0"/>
          </a:p>
        </p:txBody>
      </p:sp>
      <p:pic>
        <p:nvPicPr>
          <p:cNvPr id="39938" name="Picture 2" descr="C:\Users\Samsung\Desktop\lama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4320480" cy="6841694"/>
          </a:xfrm>
          <a:prstGeom prst="rect">
            <a:avLst/>
          </a:prstGeom>
          <a:noFill/>
        </p:spPr>
      </p:pic>
      <p:pic>
        <p:nvPicPr>
          <p:cNvPr id="39939" name="Picture 3" descr="C:\Users\Samsung\Desktop\llama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717032"/>
            <a:ext cx="1671774" cy="25922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8024" y="692696"/>
            <a:ext cx="3744416" cy="965800"/>
          </a:xfrm>
        </p:spPr>
        <p:txBody>
          <a:bodyPr/>
          <a:lstStyle/>
          <a:p>
            <a:r>
              <a:rPr lang="lt-LT" dirty="0" smtClean="0"/>
              <a:t>Žmogeliukas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8024" y="1772816"/>
            <a:ext cx="3816424" cy="23762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lt-LT" dirty="0" smtClean="0"/>
              <a:t>Jis pasipuošęs triaukšte skrybėle ir apsivilkęs liemenę su dviem sagom.</a:t>
            </a:r>
            <a:endParaRPr lang="en-US" dirty="0"/>
          </a:p>
        </p:txBody>
      </p:sp>
      <p:pic>
        <p:nvPicPr>
          <p:cNvPr id="40963" name="Picture 3" descr="C:\Users\Samsung\Desktop\zmo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4464496" cy="6699654"/>
          </a:xfrm>
          <a:prstGeom prst="rect">
            <a:avLst/>
          </a:prstGeom>
          <a:noFill/>
        </p:spPr>
      </p:pic>
      <p:pic>
        <p:nvPicPr>
          <p:cNvPr id="40962" name="Picture 2" descr="C:\Users\Samsung\Desktop\zmogel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4149080"/>
            <a:ext cx="1656184" cy="24759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124744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Metodinės mokymo priemonės uždaviniai per matematikos pamokas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852936"/>
            <a:ext cx="8183880" cy="4187952"/>
          </a:xfrm>
        </p:spPr>
        <p:txBody>
          <a:bodyPr/>
          <a:lstStyle/>
          <a:p>
            <a:r>
              <a:rPr lang="lt-LT" dirty="0" smtClean="0"/>
              <a:t>Formuoti darbo su liniuote įgūdžius;</a:t>
            </a:r>
          </a:p>
          <a:p>
            <a:r>
              <a:rPr lang="lt-LT" dirty="0" smtClean="0"/>
              <a:t>Lavinti rankos judesius brėžiant linijas;</a:t>
            </a:r>
          </a:p>
          <a:p>
            <a:r>
              <a:rPr lang="lt-LT" dirty="0" smtClean="0"/>
              <a:t>Padėti įsiminti geometrinių figūrų formas ir jų pavadinimus;</a:t>
            </a:r>
          </a:p>
          <a:p>
            <a:r>
              <a:rPr lang="lt-LT" dirty="0" smtClean="0"/>
              <a:t>Suvokti centimetro savoką.</a:t>
            </a:r>
          </a:p>
          <a:p>
            <a:pPr>
              <a:buNone/>
            </a:pPr>
            <a:endParaRPr lang="lt-L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4088" y="620688"/>
            <a:ext cx="2664296" cy="821784"/>
          </a:xfrm>
        </p:spPr>
        <p:txBody>
          <a:bodyPr/>
          <a:lstStyle/>
          <a:p>
            <a:r>
              <a:rPr lang="lt-LT" dirty="0" smtClean="0"/>
              <a:t>Laputė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2080" y="1556792"/>
            <a:ext cx="3240360" cy="230425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lt-LT" dirty="0" smtClean="0"/>
              <a:t>Ji tavęs nemato, neužuodžia ir negali pasisveikinti. Nubrėžk ko trūksta.</a:t>
            </a:r>
            <a:endParaRPr lang="en-US" dirty="0"/>
          </a:p>
        </p:txBody>
      </p:sp>
      <p:pic>
        <p:nvPicPr>
          <p:cNvPr id="41987" name="Picture 3" descr="C:\Users\Samsung\Desktop\laput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4994644" cy="6858000"/>
          </a:xfrm>
          <a:prstGeom prst="rect">
            <a:avLst/>
          </a:prstGeom>
          <a:noFill/>
        </p:spPr>
      </p:pic>
      <p:pic>
        <p:nvPicPr>
          <p:cNvPr id="41986" name="Picture 2" descr="C:\Users\Samsung\Desktop\laput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4293096"/>
            <a:ext cx="1656184" cy="23475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4208" y="1196752"/>
            <a:ext cx="2232248" cy="864096"/>
          </a:xfrm>
        </p:spPr>
        <p:txBody>
          <a:bodyPr/>
          <a:lstStyle/>
          <a:p>
            <a:r>
              <a:rPr lang="lt-LT" dirty="0" smtClean="0"/>
              <a:t>Zebras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744" y="5013176"/>
            <a:ext cx="8219256" cy="1217296"/>
          </a:xfrm>
        </p:spPr>
        <p:txBody>
          <a:bodyPr/>
          <a:lstStyle/>
          <a:p>
            <a:pPr>
              <a:buNone/>
            </a:pPr>
            <a:r>
              <a:rPr lang="lt-LT" dirty="0" smtClean="0"/>
              <a:t>Jis ganosi pievoje ir kažką pamatė. Ką?</a:t>
            </a:r>
            <a:endParaRPr lang="en-US" dirty="0"/>
          </a:p>
        </p:txBody>
      </p:sp>
      <p:pic>
        <p:nvPicPr>
          <p:cNvPr id="43010" name="Picture 2" descr="C:\Users\Samsung\Desktop\zebr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5698513" cy="4104456"/>
          </a:xfrm>
          <a:prstGeom prst="rect">
            <a:avLst/>
          </a:prstGeom>
          <a:noFill/>
        </p:spPr>
      </p:pic>
      <p:pic>
        <p:nvPicPr>
          <p:cNvPr id="43011" name="Picture 3" descr="C:\Users\Samsung\Desktop\zebras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3140968"/>
            <a:ext cx="2267744" cy="15351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4869160"/>
            <a:ext cx="4752528" cy="100811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lt-LT" dirty="0" smtClean="0"/>
              <a:t>Sujunt taškus iš eilės tiesiomis linijomis. Pievoje ganosi daugiau nei vienas arklys. Nubrėžk.</a:t>
            </a:r>
            <a:endParaRPr lang="en-US" dirty="0"/>
          </a:p>
        </p:txBody>
      </p:sp>
      <p:pic>
        <p:nvPicPr>
          <p:cNvPr id="44034" name="Picture 2" descr="C:\Users\Samsung\Desktop\ark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4725144"/>
            <a:ext cx="3039636" cy="1440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4036" name="Picture 4" descr="C:\Users\Samsung\Desktop\arklya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062325" cy="410445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2160240" cy="733832"/>
          </a:xfrm>
        </p:spPr>
        <p:txBody>
          <a:bodyPr/>
          <a:lstStyle/>
          <a:p>
            <a:r>
              <a:rPr lang="lt-LT" dirty="0" smtClean="0"/>
              <a:t>Arklys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620688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Galimi matematikos užduočių variantai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72816"/>
            <a:ext cx="8183880" cy="4187952"/>
          </a:xfrm>
        </p:spPr>
        <p:txBody>
          <a:bodyPr>
            <a:normAutofit/>
          </a:bodyPr>
          <a:lstStyle/>
          <a:p>
            <a:r>
              <a:rPr lang="lt-LT" dirty="0" smtClean="0"/>
              <a:t>Išmatuoti ir užrašyti ilgį;</a:t>
            </a:r>
          </a:p>
          <a:p>
            <a:r>
              <a:rPr lang="lt-LT" dirty="0" smtClean="0"/>
              <a:t>Nubrėžti linijas sujungiant taškus iš eilės;</a:t>
            </a:r>
          </a:p>
          <a:p>
            <a:r>
              <a:rPr lang="lt-LT" dirty="0" smtClean="0"/>
              <a:t>Suskaičiuoti, kiek geometrinių figūrų sudaro piešinį; kaip jos vadinasi, kurių daugiausia;</a:t>
            </a:r>
          </a:p>
          <a:p>
            <a:r>
              <a:rPr lang="lt-LT" dirty="0" smtClean="0"/>
              <a:t>Nubrėžti taip pat žiūrint į pavyzdį;</a:t>
            </a:r>
          </a:p>
          <a:p>
            <a:r>
              <a:rPr lang="lt-LT" dirty="0" smtClean="0"/>
              <a:t>Atlikti nurodytą kūrybinę užduotį;</a:t>
            </a:r>
          </a:p>
          <a:p>
            <a:r>
              <a:rPr lang="lt-LT" dirty="0" smtClean="0"/>
              <a:t>Sukurti geometriniam piešiniui savo užduotį.</a:t>
            </a:r>
          </a:p>
          <a:p>
            <a:pPr>
              <a:buNone/>
            </a:pPr>
            <a:endParaRPr lang="lt-LT" dirty="0" smtClean="0"/>
          </a:p>
          <a:p>
            <a:endParaRPr lang="lt-L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124744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Metodinės mokymo priemonės paskirtis per technologijų pamokas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492896"/>
            <a:ext cx="8183880" cy="4187952"/>
          </a:xfrm>
        </p:spPr>
        <p:txBody>
          <a:bodyPr/>
          <a:lstStyle/>
          <a:p>
            <a:r>
              <a:rPr lang="lt-LT" dirty="0" smtClean="0"/>
              <a:t>Tobulinti praktinius įgūdžius: kirpimo, klijavimo, konstravimo ir t.t;</a:t>
            </a:r>
          </a:p>
          <a:p>
            <a:r>
              <a:rPr lang="lt-LT" dirty="0" smtClean="0"/>
              <a:t>Lavinti pastabumą, orientaciją;</a:t>
            </a:r>
          </a:p>
          <a:p>
            <a:r>
              <a:rPr lang="lt-LT" dirty="0" smtClean="0"/>
              <a:t>Mokyti planuoti savo veiklą;</a:t>
            </a:r>
          </a:p>
          <a:p>
            <a:r>
              <a:rPr lang="lt-LT" dirty="0" smtClean="0"/>
              <a:t>Skatinti eksperimentuoti, kurti savitas erdvines formas ir kompozicijas iš geometriškai taisyklingų elementų.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C:\Users\Samsung\Desktop\vysnios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1412776"/>
            <a:ext cx="1613901" cy="11521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Picture 3" descr="C:\Users\Samsung\Desktop\namas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1412776"/>
            <a:ext cx="1699707" cy="11521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Picture 3" descr="C:\Users\Samsung\Desktop\stalas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4437111"/>
            <a:ext cx="1755629" cy="12961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Picture 3" descr="C:\Users\Samsung\Desktop\mamos\lentyna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2348880"/>
            <a:ext cx="1408940" cy="1944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Picture 2" descr="C:\Users\Samsung\Desktop\autikas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2852936"/>
            <a:ext cx="2002548" cy="10081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" name="Picture 4" descr="C:\Users\Samsung\Desktop\langass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1340768"/>
            <a:ext cx="1656184" cy="12277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2" name="Picture 2" descr="C:\Users\Samsung\Desktop\mamos\mous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4149079"/>
            <a:ext cx="936104" cy="16262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539552" y="404664"/>
            <a:ext cx="8255888" cy="1440160"/>
          </a:xfrm>
        </p:spPr>
        <p:txBody>
          <a:bodyPr/>
          <a:lstStyle/>
          <a:p>
            <a:pPr>
              <a:buNone/>
            </a:pPr>
            <a:r>
              <a:rPr lang="lt-LT" dirty="0" smtClean="0"/>
              <a:t>	Linkiu pasinaudoti pateiktais pavyzdžiais </a:t>
            </a:r>
            <a:r>
              <a:rPr lang="lt-LT" i="1" dirty="0" smtClean="0"/>
              <a:t>kūrybiškai.</a:t>
            </a:r>
            <a:endParaRPr lang="en-US" i="1" dirty="0"/>
          </a:p>
        </p:txBody>
      </p:sp>
      <p:pic>
        <p:nvPicPr>
          <p:cNvPr id="14" name="Picture 13" descr="C:\Users\Samsung\Desktop\kittykatt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4509120"/>
            <a:ext cx="1584176" cy="12912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5" name="Picture 8" descr="C:\Users\Samsung\Desktop\snall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2780928"/>
            <a:ext cx="1944216" cy="14726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6" name="Picture 15" descr="C:\Users\Samsung\Desktop\slan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437112"/>
            <a:ext cx="1847188" cy="12961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7" name="Picture 2" descr="C:\Users\Samsung\Desktop\egle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199" y="4149080"/>
            <a:ext cx="980665" cy="15841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8" name="Picture 2" descr="C:\Users\Samsung\Desktop\medis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348879"/>
            <a:ext cx="1080120" cy="19564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amsung\Desktop\zvaks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692696"/>
            <a:ext cx="1174503" cy="18527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3" descr="C:\Users\Samsung\Desktop\mamos\frwrks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692696"/>
            <a:ext cx="1062156" cy="16133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Picture 8" descr="C:\Users\Samsung\Desktop\zirgel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1988840"/>
            <a:ext cx="1439238" cy="18722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Picture 2" descr="C:\Users\Samsung\Desktop\keng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005064"/>
            <a:ext cx="1126082" cy="18072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Picture 3" descr="C:\Users\Samsung\Desktop\llama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4005064"/>
            <a:ext cx="1160954" cy="180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Picture 2" descr="C:\Users\Samsung\Desktop\zmogel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4005064"/>
            <a:ext cx="1204182" cy="18001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" name="Picture 2" descr="C:\Users\Samsung\Desktop\lapute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4005064"/>
            <a:ext cx="1270047" cy="180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2" name="Picture 3" descr="C:\Users\Samsung\Desktop\zebras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4293096"/>
            <a:ext cx="1914704" cy="12961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3" name="Picture 2" descr="C:\Users\Samsung\Desktop\arkl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2852936"/>
            <a:ext cx="1975764" cy="93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4" name="Picture 2" descr="C:\Users\Samsung\Desktop\zuvis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2204864"/>
            <a:ext cx="2189322" cy="13681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5" name="Picture 2" descr="C:\Users\Samsung\Desktop\laivas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1174622" cy="15841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6" name="Picture 2" descr="C:\Users\Samsung\Desktop\kate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692696"/>
            <a:ext cx="1545841" cy="1080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7" name="Picture 3" descr="C:\Users\Samsung\Desktop\vista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1296144" cy="12360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6176" y="1124744"/>
            <a:ext cx="2232248" cy="792088"/>
          </a:xfrm>
        </p:spPr>
        <p:txBody>
          <a:bodyPr>
            <a:normAutofit/>
          </a:bodyPr>
          <a:lstStyle/>
          <a:p>
            <a:r>
              <a:rPr lang="lt-LT" dirty="0" smtClean="0"/>
              <a:t>Vyšnios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5013176"/>
            <a:ext cx="8064896" cy="1008112"/>
          </a:xfrm>
        </p:spPr>
        <p:txBody>
          <a:bodyPr/>
          <a:lstStyle/>
          <a:p>
            <a:pPr>
              <a:buNone/>
            </a:pPr>
            <a:r>
              <a:rPr lang="lt-LT" dirty="0" smtClean="0"/>
              <a:t>Kekėje yra trys uogos. Nubrėžk jas.</a:t>
            </a:r>
            <a:endParaRPr lang="en-US" dirty="0"/>
          </a:p>
        </p:txBody>
      </p:sp>
      <p:pic>
        <p:nvPicPr>
          <p:cNvPr id="1031" name="Picture 7" descr="C:\Users\Samsung\Desktop\vysnios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2852936"/>
            <a:ext cx="2521720" cy="180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" name="Picture 2" descr="D:\Documents\MAMOS MAMOS MAMOS\PAVEIKSLAI PAVEIKSLAI\Sutvarkyti\vysniosn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5191493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0232" y="980728"/>
            <a:ext cx="2160240" cy="1080120"/>
          </a:xfrm>
        </p:spPr>
        <p:txBody>
          <a:bodyPr/>
          <a:lstStyle/>
          <a:p>
            <a:r>
              <a:rPr lang="lt-LT" dirty="0" smtClean="0"/>
              <a:t>Namas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5013176"/>
            <a:ext cx="7920880" cy="1008112"/>
          </a:xfrm>
        </p:spPr>
        <p:txBody>
          <a:bodyPr/>
          <a:lstStyle/>
          <a:p>
            <a:pPr>
              <a:buNone/>
            </a:pPr>
            <a:r>
              <a:rPr lang="lt-LT" dirty="0" smtClean="0"/>
              <a:t>Už tvoros auga medis. Nubrėžk jį.</a:t>
            </a:r>
            <a:endParaRPr lang="en-US" dirty="0"/>
          </a:p>
        </p:txBody>
      </p:sp>
      <p:pic>
        <p:nvPicPr>
          <p:cNvPr id="2053" name="Picture 5" descr="C:\Users\Samsung\Desktop\namasn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5964857" cy="3960440"/>
          </a:xfrm>
          <a:prstGeom prst="rect">
            <a:avLst/>
          </a:prstGeom>
          <a:noFill/>
        </p:spPr>
      </p:pic>
      <p:pic>
        <p:nvPicPr>
          <p:cNvPr id="2051" name="Picture 3" descr="C:\Users\Samsung\Desktop\namas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2996952"/>
            <a:ext cx="2230865" cy="15121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287</TotalTime>
  <Words>408</Words>
  <Application>Microsoft Office PowerPoint</Application>
  <PresentationFormat>Demonstracija ekrane (4:3)</PresentationFormat>
  <Paragraphs>72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32</vt:i4>
      </vt:variant>
    </vt:vector>
  </HeadingPairs>
  <TitlesOfParts>
    <vt:vector size="33" baseType="lpstr">
      <vt:lpstr>Aspect</vt:lpstr>
      <vt:lpstr>Metodinė mokymo priemonė ,,Geometrijos pradmenys 1-4 klasėje”</vt:lpstr>
      <vt:lpstr> </vt:lpstr>
      <vt:lpstr>Metodinės mokymo priemonės uždaviniai per matematikos pamokas</vt:lpstr>
      <vt:lpstr>Galimi matematikos užduočių variantai</vt:lpstr>
      <vt:lpstr>Metodinės mokymo priemonės paskirtis per technologijų pamokas</vt:lpstr>
      <vt:lpstr>PowerPoint pristatymas</vt:lpstr>
      <vt:lpstr>PowerPoint pristatymas</vt:lpstr>
      <vt:lpstr>Vyšnios</vt:lpstr>
      <vt:lpstr>Namas</vt:lpstr>
      <vt:lpstr>Stalas</vt:lpstr>
      <vt:lpstr>Spinta</vt:lpstr>
      <vt:lpstr>Autobusas</vt:lpstr>
      <vt:lpstr>Lova</vt:lpstr>
      <vt:lpstr>Pelytė</vt:lpstr>
      <vt:lpstr>Katinas</vt:lpstr>
      <vt:lpstr>Boružė</vt:lpstr>
      <vt:lpstr>Sraigė</vt:lpstr>
      <vt:lpstr>Eglutė</vt:lpstr>
      <vt:lpstr>Medis</vt:lpstr>
      <vt:lpstr>Vištelė</vt:lpstr>
      <vt:lpstr>Katytė</vt:lpstr>
      <vt:lpstr>Laivas</vt:lpstr>
      <vt:lpstr>Žuvytė</vt:lpstr>
      <vt:lpstr>Žydintis kaštonas</vt:lpstr>
      <vt:lpstr>Pienė</vt:lpstr>
      <vt:lpstr>Žirgas</vt:lpstr>
      <vt:lpstr>Kengūra</vt:lpstr>
      <vt:lpstr>Žirafa</vt:lpstr>
      <vt:lpstr>Žmogeliukas</vt:lpstr>
      <vt:lpstr>Laputė</vt:lpstr>
      <vt:lpstr>Zebras</vt:lpstr>
      <vt:lpstr>Arklys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Metodinė mokymo priemonė “Geometrijos pradmenys 1-2 klasėje</dc:title>
  <dc:creator>Samsung</dc:creator>
  <cp:lastModifiedBy>USER15</cp:lastModifiedBy>
  <cp:revision>42</cp:revision>
  <dcterms:created xsi:type="dcterms:W3CDTF">2012-02-04T14:18:40Z</dcterms:created>
  <dcterms:modified xsi:type="dcterms:W3CDTF">2012-02-22T11:20:10Z</dcterms:modified>
</cp:coreProperties>
</file>