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8" r:id="rId23"/>
    <p:sldId id="279" r:id="rId24"/>
    <p:sldId id="277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5" r:id="rId38"/>
    <p:sldId id="292" r:id="rId39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D6238-EDAE-443A-ABF4-F0AF67ABFF9D}" type="datetimeFigureOut">
              <a:rPr lang="lt-LT" smtClean="0"/>
              <a:t>2012.02.22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FD663-EA6C-4500-9519-202CCB8B28B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8458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FD663-EA6C-4500-9519-202CCB8B28BF}" type="slidenum">
              <a:rPr lang="lt-LT" smtClean="0"/>
              <a:t>24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6546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05E3-03ED-43E4-B9F9-91B5A9EA3FB9}" type="datetime1">
              <a:rPr lang="lt-LT" smtClean="0"/>
              <a:t>2012.02.22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2459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3808-9568-480E-9371-7D5F401735A0}" type="datetime1">
              <a:rPr lang="lt-LT" smtClean="0"/>
              <a:t>2012.02.22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360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7C104-A128-40DC-BB82-37703AD2357C}" type="datetime1">
              <a:rPr lang="lt-LT" smtClean="0"/>
              <a:t>2012.02.22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9352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A5D8-FF57-464C-B484-BA922171588B}" type="datetime1">
              <a:rPr lang="lt-LT" smtClean="0"/>
              <a:t>2012.02.22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0842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EDC3-5781-4847-BEFF-1424E3EA8416}" type="datetime1">
              <a:rPr lang="lt-LT" smtClean="0"/>
              <a:t>2012.02.22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816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229B-1E53-4EDE-8F56-707E50BAE3C3}" type="datetime1">
              <a:rPr lang="lt-LT" smtClean="0"/>
              <a:t>2012.02.22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3786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8A1C-2EB1-4EDC-832F-F5ECC9E160B4}" type="datetime1">
              <a:rPr lang="lt-LT" smtClean="0"/>
              <a:t>2012.02.22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6616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FC50-F99A-428D-BE2A-A641EF56CF73}" type="datetime1">
              <a:rPr lang="lt-LT" smtClean="0"/>
              <a:t>2012.02.22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30262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802D-2B6F-4DE4-A92A-15963B63FCB6}" type="datetime1">
              <a:rPr lang="lt-LT" smtClean="0"/>
              <a:t>2012.02.22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5586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C100-0680-4E5B-A818-E624148A680A}" type="datetime1">
              <a:rPr lang="lt-LT" smtClean="0"/>
              <a:t>2012.02.22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4250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8832-5E36-421A-B5D4-57ADA684F240}" type="datetime1">
              <a:rPr lang="lt-LT" smtClean="0"/>
              <a:t>2012.02.22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2703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6D262-FF37-4113-B2B6-A7D3A6B1151F}" type="datetime1">
              <a:rPr lang="lt-LT" smtClean="0"/>
              <a:t>2012.02.22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84235-7B1F-4BE2-AE36-0BF77EA2CB7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933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3" Type="http://schemas.openxmlformats.org/officeDocument/2006/relationships/slide" Target="slide6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2.xml"/><Relationship Id="rId2" Type="http://schemas.openxmlformats.org/officeDocument/2006/relationships/slide" Target="slide3.xml"/><Relationship Id="rId16" Type="http://schemas.openxmlformats.org/officeDocument/2006/relationships/slide" Target="slide30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11" Type="http://schemas.openxmlformats.org/officeDocument/2006/relationships/slide" Target="slide21.xml"/><Relationship Id="rId5" Type="http://schemas.openxmlformats.org/officeDocument/2006/relationships/slide" Target="slide35.xml"/><Relationship Id="rId15" Type="http://schemas.openxmlformats.org/officeDocument/2006/relationships/slide" Target="slide29.xml"/><Relationship Id="rId10" Type="http://schemas.openxmlformats.org/officeDocument/2006/relationships/slide" Target="slide19.xml"/><Relationship Id="rId4" Type="http://schemas.openxmlformats.org/officeDocument/2006/relationships/slide" Target="slide10.xml"/><Relationship Id="rId9" Type="http://schemas.openxmlformats.org/officeDocument/2006/relationships/slide" Target="slide17.xml"/><Relationship Id="rId1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3" Type="http://schemas.openxmlformats.org/officeDocument/2006/relationships/slide" Target="slide6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2.xml"/><Relationship Id="rId2" Type="http://schemas.openxmlformats.org/officeDocument/2006/relationships/slide" Target="slide3.xml"/><Relationship Id="rId16" Type="http://schemas.openxmlformats.org/officeDocument/2006/relationships/slide" Target="slide30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11" Type="http://schemas.openxmlformats.org/officeDocument/2006/relationships/slide" Target="slide21.xml"/><Relationship Id="rId5" Type="http://schemas.openxmlformats.org/officeDocument/2006/relationships/slide" Target="slide35.xml"/><Relationship Id="rId15" Type="http://schemas.openxmlformats.org/officeDocument/2006/relationships/slide" Target="slide29.xml"/><Relationship Id="rId10" Type="http://schemas.openxmlformats.org/officeDocument/2006/relationships/slide" Target="slide19.xml"/><Relationship Id="rId4" Type="http://schemas.openxmlformats.org/officeDocument/2006/relationships/slide" Target="slide10.xml"/><Relationship Id="rId9" Type="http://schemas.openxmlformats.org/officeDocument/2006/relationships/slide" Target="slide17.xml"/><Relationship Id="rId14" Type="http://schemas.openxmlformats.org/officeDocument/2006/relationships/slide" Target="slide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Žaidimai daugybos lentelei mokyti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Parengė Ilona </a:t>
            </a:r>
            <a:r>
              <a:rPr lang="lt-LT" dirty="0" err="1" smtClean="0"/>
              <a:t>Surgautienė</a:t>
            </a:r>
            <a:endParaRPr lang="lt-LT" dirty="0" smtClean="0"/>
          </a:p>
          <a:p>
            <a:r>
              <a:rPr lang="lt-LT" dirty="0" err="1" smtClean="0"/>
              <a:t>Prad.kl.vyr.mokytoja</a:t>
            </a:r>
            <a:endParaRPr lang="lt-LT" dirty="0" smtClean="0"/>
          </a:p>
          <a:p>
            <a:r>
              <a:rPr lang="lt-LT" dirty="0" smtClean="0"/>
              <a:t>2012m.</a:t>
            </a:r>
            <a:endParaRPr lang="lt-LT" dirty="0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532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7030A0"/>
                </a:solidFill>
              </a:rPr>
              <a:t>Žaidimas su kauliukais</a:t>
            </a:r>
            <a:endParaRPr lang="lt-LT" dirty="0">
              <a:solidFill>
                <a:srgbClr val="7030A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just"/>
            <a:r>
              <a:rPr lang="lt-LT" dirty="0" smtClean="0"/>
              <a:t>Vaikai suskirstomi poromis ar grupelėmis.</a:t>
            </a:r>
          </a:p>
          <a:p>
            <a:pPr algn="just"/>
            <a:r>
              <a:rPr lang="lt-LT" dirty="0" smtClean="0"/>
              <a:t>Pasiima po du kauliukus.</a:t>
            </a:r>
          </a:p>
          <a:p>
            <a:pPr algn="just"/>
            <a:r>
              <a:rPr lang="lt-LT" dirty="0" smtClean="0"/>
              <a:t>Paeiliui ridena abu kauliukus vienu kartu, ir sako iškritusių skaičių sandaugą.</a:t>
            </a:r>
          </a:p>
          <a:p>
            <a:pPr algn="just"/>
            <a:r>
              <a:rPr lang="lt-LT" dirty="0" smtClean="0"/>
              <a:t>Žaidimas tinka mokyti daugybos lentelės iki 6.</a:t>
            </a:r>
          </a:p>
          <a:p>
            <a:pPr algn="just"/>
            <a:r>
              <a:rPr lang="lt-LT" dirty="0" smtClean="0"/>
              <a:t>Jei norime žaisti mokantis 7,8 ir 9 daugybos lentelės, tuomet galima susitarti, kad prie vieno kauliuko iškritusio skaičiaus pridėsime 3, ir tuomet dauginsime. 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141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just"/>
            <a:r>
              <a:rPr lang="lt-LT" dirty="0"/>
              <a:t>Už teisingą atsakymą vaikai gali rinkti taškus, pliusus ir pan., tuomet būtų galima skelbti laimėtojus</a:t>
            </a:r>
            <a:r>
              <a:rPr lang="lt-LT" dirty="0" smtClean="0"/>
              <a:t>.</a:t>
            </a:r>
          </a:p>
          <a:p>
            <a:pPr algn="just"/>
            <a:r>
              <a:rPr lang="lt-LT" dirty="0" smtClean="0"/>
              <a:t>Galima pasigaminti žaidimo lentą (arba panaudoti šaškių lentą), ir keliauti iki finišo, perkeliant bokštelį per tiek langelių, kokia yra sandauga. Tuomet neteisingai atsakęs turėtų praleisti ėjimą.</a:t>
            </a:r>
          </a:p>
          <a:p>
            <a:pPr marL="0" indent="0">
              <a:buNone/>
            </a:pPr>
            <a:endParaRPr lang="lt-LT" dirty="0"/>
          </a:p>
          <a:p>
            <a:endParaRPr lang="lt-L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383087"/>
            <a:ext cx="2474913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666455"/>
            <a:ext cx="285908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528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7030A0"/>
                </a:solidFill>
              </a:rPr>
              <a:t>,,SURASK PORĄ“</a:t>
            </a:r>
            <a:endParaRPr lang="lt-LT" dirty="0">
              <a:solidFill>
                <a:srgbClr val="7030A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algn="just"/>
            <a:r>
              <a:rPr lang="lt-LT" dirty="0" smtClean="0"/>
              <a:t>Vaikai suskirstomi į dvi grupes.</a:t>
            </a:r>
          </a:p>
          <a:p>
            <a:pPr algn="just"/>
            <a:r>
              <a:rPr lang="lt-LT" dirty="0" smtClean="0"/>
              <a:t>Viena grupė išsitraukia korteles su daugybos veiksmais, kita grupė- su sandaugomis (</a:t>
            </a:r>
            <a:r>
              <a:rPr lang="lt-LT" dirty="0" err="1" smtClean="0"/>
              <a:t>atsaky-mais).</a:t>
            </a:r>
            <a:endParaRPr lang="lt-LT" dirty="0" smtClean="0"/>
          </a:p>
          <a:p>
            <a:pPr algn="just"/>
            <a:r>
              <a:rPr lang="lt-LT" dirty="0" smtClean="0"/>
              <a:t>Po signalo turi surasti savo porą.</a:t>
            </a:r>
          </a:p>
          <a:p>
            <a:pPr algn="just"/>
            <a:r>
              <a:rPr lang="lt-LT" dirty="0" smtClean="0"/>
              <a:t>Suradus porą, galima sugalvoti įvairias užduotis, pav., padaryti tiek pritūpimų, kokia yra sandauga (šuoliukų, mirktelėjimų ir pan.).</a:t>
            </a:r>
          </a:p>
          <a:p>
            <a:pPr algn="just"/>
            <a:r>
              <a:rPr lang="lt-LT" dirty="0" smtClean="0"/>
              <a:t>Galima nurodyti laiką, per kurį reikia surasti porą, pav., kol suskaičiuosiu iki 10, ir pan.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934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7030A0"/>
                </a:solidFill>
              </a:rPr>
              <a:t>,,PARNEŠK SANDAUGĄ“</a:t>
            </a:r>
            <a:endParaRPr lang="lt-LT" dirty="0">
              <a:solidFill>
                <a:srgbClr val="7030A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292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lt-LT" dirty="0" smtClean="0"/>
              <a:t>Vaikai suskirstomi į dvi ar tris komandas. </a:t>
            </a:r>
          </a:p>
          <a:p>
            <a:pPr algn="just"/>
            <a:r>
              <a:rPr lang="lt-LT" dirty="0" smtClean="0"/>
              <a:t>Komandos  išsirikiuoja klasės priekyje.</a:t>
            </a:r>
          </a:p>
          <a:p>
            <a:pPr algn="just"/>
            <a:r>
              <a:rPr lang="lt-LT" dirty="0" smtClean="0"/>
              <a:t>Klasės gale išdėliojamos kortelės  su sandaugomis.</a:t>
            </a:r>
          </a:p>
          <a:p>
            <a:pPr algn="just"/>
            <a:r>
              <a:rPr lang="lt-LT" dirty="0" smtClean="0"/>
              <a:t>Mokytoja sako daugybos veiksmą (galima rodyti), stovintys pirmieji turi bėgti į klasės galą ir parnešti teisingą atsakymą.</a:t>
            </a:r>
          </a:p>
          <a:p>
            <a:pPr algn="just"/>
            <a:r>
              <a:rPr lang="lt-LT" dirty="0" smtClean="0"/>
              <a:t>Tas, kuris pirmasis parneša, savo komandai pelno tašką. </a:t>
            </a:r>
          </a:p>
          <a:p>
            <a:pPr algn="just"/>
            <a:r>
              <a:rPr lang="lt-LT" dirty="0" smtClean="0"/>
              <a:t>Tuomet bėga antrieji, ir t.t.</a:t>
            </a:r>
          </a:p>
          <a:p>
            <a:pPr algn="just"/>
            <a:r>
              <a:rPr lang="lt-LT" dirty="0" smtClean="0"/>
              <a:t>Parnešus neteisingą atsakymą, vienas taškas atimamas.</a:t>
            </a:r>
          </a:p>
          <a:p>
            <a:pPr algn="just"/>
            <a:r>
              <a:rPr lang="lt-LT" dirty="0" smtClean="0"/>
              <a:t>Laimi komanda, surinkusi daugiau taškų.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80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>
            <a:off x="755576" y="5226659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Stačiakampis 4"/>
          <p:cNvSpPr/>
          <p:nvPr/>
        </p:nvSpPr>
        <p:spPr>
          <a:xfrm>
            <a:off x="1761492" y="5226659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80411"/>
          </a:xfrm>
        </p:spPr>
        <p:txBody>
          <a:bodyPr>
            <a:normAutofit/>
          </a:bodyPr>
          <a:lstStyle/>
          <a:p>
            <a:pPr algn="just"/>
            <a:r>
              <a:rPr lang="lt-LT" dirty="0" smtClean="0"/>
              <a:t>Šis žaidimas labai tinka norint paskatinti išmokti daugybos lentelę. Tereikia leisti keletui vaikų susirinkti savo komandas, ir, žinoma, jie pirmiausia rinksis tuos vaikus, kurie moka daugybos lentelę. </a:t>
            </a:r>
          </a:p>
          <a:p>
            <a:pPr algn="just"/>
            <a:r>
              <a:rPr lang="lt-LT" dirty="0" smtClean="0"/>
              <a:t>Žinant vaikų norą žaisti judriuosius žaidimus ir atstovauti savo komandai, galima tikėtis, kad visi stengsis kuo </a:t>
            </a:r>
            <a:r>
              <a:rPr lang="lt-LT" dirty="0"/>
              <a:t>geriau </a:t>
            </a:r>
            <a:r>
              <a:rPr lang="lt-LT" dirty="0" smtClean="0"/>
              <a:t>išmokti (kad kitą kartą juos pasirinktų).</a:t>
            </a:r>
          </a:p>
          <a:p>
            <a:pPr marL="0" indent="0" algn="just">
              <a:buNone/>
            </a:pPr>
            <a:endParaRPr lang="lt-LT" dirty="0" smtClean="0"/>
          </a:p>
          <a:p>
            <a:pPr marL="0" indent="0" algn="just">
              <a:buNone/>
            </a:pPr>
            <a:r>
              <a:rPr lang="lt-LT" dirty="0" smtClean="0"/>
              <a:t>    12       15</a:t>
            </a:r>
            <a:endParaRPr lang="lt-L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442155"/>
            <a:ext cx="3257600" cy="226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6842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7030A0"/>
                </a:solidFill>
              </a:rPr>
              <a:t>,,BOMBA“</a:t>
            </a:r>
            <a:endParaRPr lang="lt-LT" dirty="0">
              <a:solidFill>
                <a:srgbClr val="7030A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lt-LT" dirty="0" smtClean="0"/>
              <a:t>Žaidimas stalo žaidimo ,,</a:t>
            </a:r>
            <a:r>
              <a:rPr lang="lt-LT" dirty="0" err="1" smtClean="0"/>
              <a:t>Bumm</a:t>
            </a:r>
            <a:r>
              <a:rPr lang="lt-LT" dirty="0" smtClean="0"/>
              <a:t>“ pagrindu.</a:t>
            </a:r>
          </a:p>
          <a:p>
            <a:pPr algn="just"/>
            <a:r>
              <a:rPr lang="lt-LT" dirty="0" smtClean="0"/>
              <a:t>Vaikai susėda ratu, viduryje pastatoma žaislinė bomba.</a:t>
            </a:r>
          </a:p>
          <a:p>
            <a:pPr algn="just"/>
            <a:r>
              <a:rPr lang="lt-LT" dirty="0" smtClean="0"/>
              <a:t>Ant stalo išdėliojamos užverstos kortelės su daugybos veiksmais.</a:t>
            </a:r>
          </a:p>
          <a:p>
            <a:pPr algn="just"/>
            <a:r>
              <a:rPr lang="lt-LT" dirty="0" smtClean="0"/>
              <a:t>Įjungiama bomba (ji pradeda tiksėti). Vaikai paeiliui traukia korteles ir stengiasi kuo greičiau pasakyti atsakymą. </a:t>
            </a:r>
          </a:p>
          <a:p>
            <a:pPr algn="just"/>
            <a:r>
              <a:rPr lang="lt-LT" dirty="0" smtClean="0"/>
              <a:t>Jei uždelsiama, o tuo metu bomba ,,sprogsta“, žaidėjas pasiima kortelę sau.</a:t>
            </a:r>
          </a:p>
          <a:p>
            <a:pPr algn="just"/>
            <a:r>
              <a:rPr lang="lt-LT" dirty="0" smtClean="0"/>
              <a:t>Pralaimi tas, pas kurį žaidimo pabaigoje yra daugiausia kortelių.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585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apvalintas stačiakampis 4"/>
          <p:cNvSpPr/>
          <p:nvPr/>
        </p:nvSpPr>
        <p:spPr>
          <a:xfrm>
            <a:off x="1979712" y="2204864"/>
            <a:ext cx="120243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uapvalintas stačiakampis 3"/>
          <p:cNvSpPr/>
          <p:nvPr/>
        </p:nvSpPr>
        <p:spPr>
          <a:xfrm>
            <a:off x="755576" y="2204864"/>
            <a:ext cx="1126449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   </a:t>
            </a:r>
          </a:p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    7x8       7x5  </a:t>
            </a:r>
            <a:endParaRPr lang="lt-LT" dirty="0"/>
          </a:p>
        </p:txBody>
      </p:sp>
      <p:sp>
        <p:nvSpPr>
          <p:cNvPr id="6" name="Suapvalintas stačiakampis 5"/>
          <p:cNvSpPr/>
          <p:nvPr/>
        </p:nvSpPr>
        <p:spPr>
          <a:xfrm>
            <a:off x="4586686" y="1747664"/>
            <a:ext cx="626368" cy="10332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737246"/>
            <a:ext cx="65246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8036" y="1747664"/>
            <a:ext cx="65246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747664"/>
            <a:ext cx="65246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921" y="2924944"/>
            <a:ext cx="15906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1992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7030A0"/>
                </a:solidFill>
              </a:rPr>
              <a:t>,,SNIEGO GNIŪŽTĖS“</a:t>
            </a:r>
            <a:endParaRPr lang="lt-LT" dirty="0">
              <a:solidFill>
                <a:srgbClr val="7030A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lt-LT" dirty="0" smtClean="0"/>
              <a:t>Paimami popieriaus lapai.</a:t>
            </a:r>
          </a:p>
          <a:p>
            <a:pPr algn="just"/>
            <a:r>
              <a:rPr lang="lt-LT" dirty="0" smtClean="0"/>
              <a:t>Ant jų užrašomi daugybos lentelės veiksmai.</a:t>
            </a:r>
          </a:p>
          <a:p>
            <a:pPr algn="just"/>
            <a:r>
              <a:rPr lang="lt-LT" dirty="0" smtClean="0"/>
              <a:t>Tuomet lapai suglamžomi, suformuojant gniūžtę.</a:t>
            </a:r>
          </a:p>
          <a:p>
            <a:pPr algn="just"/>
            <a:r>
              <a:rPr lang="lt-LT" dirty="0" smtClean="0"/>
              <a:t>Nurodytą laiko tarpą vaikai jomis mėtosi.</a:t>
            </a:r>
          </a:p>
          <a:p>
            <a:pPr algn="just"/>
            <a:r>
              <a:rPr lang="lt-LT" dirty="0" smtClean="0"/>
              <a:t>Po signalo ,,stop“ visi turi po gniūžtę (arba pasiima arčiausiai nukritusią).</a:t>
            </a:r>
          </a:p>
          <a:p>
            <a:pPr algn="just"/>
            <a:r>
              <a:rPr lang="lt-LT" dirty="0" smtClean="0"/>
              <a:t>Tuomet visi išvynioja, perskaito veiksmą ir pasako teisingą atsakymą.</a:t>
            </a:r>
          </a:p>
          <a:p>
            <a:pPr algn="just"/>
            <a:r>
              <a:rPr lang="lt-LT" dirty="0" smtClean="0"/>
              <a:t>Kai visi perskaito, žaidimas tęsiamas.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19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just"/>
            <a:r>
              <a:rPr lang="lt-LT" dirty="0" smtClean="0"/>
              <a:t>Žaidimo pabaigą galima sugalvoti įvairią: neteisingai atsakę iškrenta iš žaidimo, gauna baudos tašką, ir pan.</a:t>
            </a:r>
          </a:p>
          <a:p>
            <a:pPr algn="just"/>
            <a:r>
              <a:rPr lang="lt-LT" dirty="0" smtClean="0"/>
              <a:t>Šis žaidimas vaikams labai patinka ir niekas nenori iškristi, todėl galima tikėtis, kad stengsis kuo geriau išmokti daugybos lentelę.</a:t>
            </a:r>
          </a:p>
          <a:p>
            <a:endParaRPr lang="lt-L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25" y="3933056"/>
            <a:ext cx="21907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18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8845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7030A0"/>
                </a:solidFill>
              </a:rPr>
              <a:t>,,PĖDUTĖS“</a:t>
            </a:r>
            <a:endParaRPr lang="lt-LT" dirty="0">
              <a:solidFill>
                <a:srgbClr val="7030A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lt-LT" dirty="0" smtClean="0"/>
              <a:t>Iš popieriaus iškerpamos pėdutės, ant jų </a:t>
            </a:r>
            <a:r>
              <a:rPr lang="lt-LT" dirty="0"/>
              <a:t>užrašomi daugybos veiksmai.</a:t>
            </a:r>
          </a:p>
          <a:p>
            <a:pPr algn="just"/>
            <a:r>
              <a:rPr lang="lt-LT" dirty="0" smtClean="0"/>
              <a:t>Iš pėdučių ant žemės išdėliojamas takelis.</a:t>
            </a:r>
          </a:p>
          <a:p>
            <a:pPr algn="just"/>
            <a:r>
              <a:rPr lang="lt-LT" dirty="0" smtClean="0"/>
              <a:t>Vaikai turi eiti pėdutėmis, pasakydami sandaugas.</a:t>
            </a:r>
          </a:p>
          <a:p>
            <a:pPr algn="just"/>
            <a:r>
              <a:rPr lang="lt-LT" dirty="0" smtClean="0"/>
              <a:t>Galima užrašyti sandaugas, tuomet vaikai turėtų sakyti daugybos veiksmus.</a:t>
            </a:r>
          </a:p>
          <a:p>
            <a:pPr algn="just"/>
            <a:r>
              <a:rPr lang="lt-LT" dirty="0" smtClean="0"/>
              <a:t>Žaidimo pabaigą galima sugalvoti įvairiai: gal tai ,,pelkė“, pasakęs neteisingai, įkrisi; atsakęs viską teisingai, tampi karaliumi, gauni tašką ir pan.</a:t>
            </a:r>
          </a:p>
          <a:p>
            <a:pPr algn="just"/>
            <a:r>
              <a:rPr lang="lt-LT" dirty="0" smtClean="0"/>
              <a:t>Galima nurodyti laiką, per kurį turi spėti pereiti ir pan.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758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ŽAIDIMAI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 smtClean="0">
                <a:hlinkClick r:id="rId2" action="ppaction://hlinksldjump"/>
              </a:rPr>
              <a:t>Grandinėlė</a:t>
            </a:r>
            <a:endParaRPr lang="lt-LT" dirty="0" smtClean="0"/>
          </a:p>
          <a:p>
            <a:r>
              <a:rPr lang="lt-LT" dirty="0" err="1" smtClean="0">
                <a:hlinkClick r:id="rId3" action="ppaction://hlinksldjump"/>
              </a:rPr>
              <a:t>Bingo</a:t>
            </a:r>
            <a:r>
              <a:rPr lang="lt-LT" dirty="0" smtClean="0">
                <a:hlinkClick r:id="rId3" action="ppaction://hlinksldjump"/>
              </a:rPr>
              <a:t> </a:t>
            </a:r>
            <a:r>
              <a:rPr lang="lt-LT" dirty="0" smtClean="0"/>
              <a:t> </a:t>
            </a:r>
          </a:p>
          <a:p>
            <a:r>
              <a:rPr lang="lt-LT" dirty="0" smtClean="0">
                <a:hlinkClick r:id="rId4" action="ppaction://hlinksldjump"/>
              </a:rPr>
              <a:t>Žaidimas su kauliukais</a:t>
            </a:r>
            <a:endParaRPr lang="lt-LT" dirty="0" smtClean="0">
              <a:hlinkClick r:id="rId5" action="ppaction://hlinksldjump"/>
            </a:endParaRPr>
          </a:p>
          <a:p>
            <a:r>
              <a:rPr lang="lt-LT" dirty="0" smtClean="0">
                <a:hlinkClick r:id="rId6" action="ppaction://hlinksldjump"/>
              </a:rPr>
              <a:t>Surask porą</a:t>
            </a:r>
            <a:endParaRPr lang="lt-LT" dirty="0" smtClean="0">
              <a:hlinkClick r:id="rId5" action="ppaction://hlinksldjump"/>
            </a:endParaRPr>
          </a:p>
          <a:p>
            <a:r>
              <a:rPr lang="lt-LT" dirty="0" smtClean="0">
                <a:hlinkClick r:id="rId7" action="ppaction://hlinksldjump"/>
              </a:rPr>
              <a:t>Parnešk sandaugą</a:t>
            </a:r>
            <a:endParaRPr lang="lt-LT" dirty="0" smtClean="0">
              <a:hlinkClick r:id="rId5" action="ppaction://hlinksldjump"/>
            </a:endParaRPr>
          </a:p>
          <a:p>
            <a:r>
              <a:rPr lang="lt-LT" dirty="0" smtClean="0">
                <a:hlinkClick r:id="rId8" action="ppaction://hlinksldjump"/>
              </a:rPr>
              <a:t>Bomba</a:t>
            </a:r>
            <a:endParaRPr lang="lt-LT" dirty="0" smtClean="0">
              <a:hlinkClick r:id="rId5" action="ppaction://hlinksldjump"/>
            </a:endParaRPr>
          </a:p>
          <a:p>
            <a:r>
              <a:rPr lang="lt-LT" dirty="0" smtClean="0">
                <a:hlinkClick r:id="rId9" action="ppaction://hlinksldjump"/>
              </a:rPr>
              <a:t>Sniego gniūžtės</a:t>
            </a:r>
            <a:endParaRPr lang="lt-LT" dirty="0" smtClean="0">
              <a:hlinkClick r:id="rId5" action="ppaction://hlinksldjump"/>
            </a:endParaRPr>
          </a:p>
          <a:p>
            <a:r>
              <a:rPr lang="lt-LT" dirty="0" smtClean="0">
                <a:hlinkClick r:id="rId10" action="ppaction://hlinksldjump"/>
              </a:rPr>
              <a:t>Pėdutės</a:t>
            </a:r>
            <a:endParaRPr lang="lt-LT" dirty="0" smtClean="0">
              <a:hlinkClick r:id="rId5" action="ppaction://hlinksldjump"/>
            </a:endParaRPr>
          </a:p>
          <a:p>
            <a:pPr marL="0" indent="0">
              <a:buNone/>
            </a:pPr>
            <a:r>
              <a:rPr lang="lt-LT" dirty="0" smtClean="0">
                <a:hlinkClick r:id="rId5" action="ppaction://hlinksldjump"/>
              </a:rPr>
              <a:t> </a:t>
            </a:r>
          </a:p>
          <a:p>
            <a:pPr marL="0" indent="0">
              <a:buNone/>
            </a:pPr>
            <a:r>
              <a:rPr lang="lt-LT" dirty="0" smtClean="0">
                <a:hlinkClick r:id="rId5" action="ppaction://hlinksldjump"/>
              </a:rPr>
              <a:t> </a:t>
            </a:r>
          </a:p>
          <a:p>
            <a:pPr marL="0" indent="0">
              <a:buNone/>
            </a:pPr>
            <a:r>
              <a:rPr lang="lt-LT" dirty="0" smtClean="0">
                <a:hlinkClick r:id="rId5" action="ppaction://hlinksldjump"/>
              </a:rPr>
              <a:t> </a:t>
            </a:r>
            <a:endParaRPr lang="lt-LT" dirty="0" smtClean="0"/>
          </a:p>
          <a:p>
            <a:endParaRPr lang="lt-LT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>
                <a:hlinkClick r:id="rId11" action="ppaction://hlinksldjump"/>
              </a:rPr>
              <a:t>Emocijų žaidimas</a:t>
            </a:r>
            <a:endParaRPr lang="lt-LT" dirty="0">
              <a:hlinkClick r:id="rId5" action="ppaction://hlinksldjump"/>
            </a:endParaRPr>
          </a:p>
          <a:p>
            <a:r>
              <a:rPr lang="lt-LT" dirty="0">
                <a:hlinkClick r:id="rId12" action="ppaction://hlinksldjump"/>
              </a:rPr>
              <a:t>Dingę sandaugos</a:t>
            </a:r>
            <a:endParaRPr lang="lt-LT" dirty="0">
              <a:hlinkClick r:id="rId5" action="ppaction://hlinksldjump"/>
            </a:endParaRPr>
          </a:p>
          <a:p>
            <a:r>
              <a:rPr lang="lt-LT" dirty="0" err="1">
                <a:hlinkClick r:id="rId13" action="ppaction://hlinksldjump"/>
              </a:rPr>
              <a:t>Blitz</a:t>
            </a:r>
            <a:r>
              <a:rPr lang="lt-LT" dirty="0">
                <a:hlinkClick r:id="rId13" action="ppaction://hlinksldjump"/>
              </a:rPr>
              <a:t> turnyras</a:t>
            </a:r>
            <a:endParaRPr lang="lt-LT" dirty="0">
              <a:hlinkClick r:id="rId5" action="ppaction://hlinksldjump"/>
            </a:endParaRPr>
          </a:p>
          <a:p>
            <a:r>
              <a:rPr lang="lt-LT" dirty="0">
                <a:hlinkClick r:id="rId14" action="ppaction://hlinksldjump"/>
              </a:rPr>
              <a:t>Traukinukas</a:t>
            </a:r>
            <a:endParaRPr lang="lt-LT" dirty="0">
              <a:hlinkClick r:id="rId5" action="ppaction://hlinksldjump"/>
            </a:endParaRPr>
          </a:p>
          <a:p>
            <a:r>
              <a:rPr lang="lt-LT" dirty="0">
                <a:hlinkClick r:id="rId15" action="ppaction://hlinksldjump"/>
              </a:rPr>
              <a:t>Diena- naktis</a:t>
            </a:r>
            <a:endParaRPr lang="lt-LT" dirty="0">
              <a:hlinkClick r:id="rId5" action="ppaction://hlinksldjump"/>
            </a:endParaRPr>
          </a:p>
          <a:p>
            <a:r>
              <a:rPr lang="lt-LT" dirty="0">
                <a:hlinkClick r:id="rId16" action="ppaction://hlinksldjump"/>
              </a:rPr>
              <a:t>Kas kalba?</a:t>
            </a:r>
            <a:endParaRPr lang="lt-LT" dirty="0">
              <a:hlinkClick r:id="rId5" action="ppaction://hlinksldjump"/>
            </a:endParaRPr>
          </a:p>
          <a:p>
            <a:r>
              <a:rPr lang="lt-LT" dirty="0">
                <a:hlinkClick r:id="rId17" action="ppaction://hlinksldjump"/>
              </a:rPr>
              <a:t>Nebyliai ir karalius </a:t>
            </a:r>
            <a:endParaRPr lang="lt-LT" dirty="0">
              <a:hlinkClick r:id="rId5" action="ppaction://hlinksldjump"/>
            </a:endParaRPr>
          </a:p>
          <a:p>
            <a:r>
              <a:rPr lang="lt-LT" dirty="0">
                <a:hlinkClick r:id="rId5" action="ppaction://hlinksldjump"/>
              </a:rPr>
              <a:t>Trejetukų parduotuvė </a:t>
            </a:r>
          </a:p>
          <a:p>
            <a:endParaRPr lang="lt-LT" dirty="0"/>
          </a:p>
        </p:txBody>
      </p:sp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585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2514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59" y="119675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652120" y="65722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885607" y="212067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652120" y="364502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553617">
            <a:off x="7382363" y="4438540"/>
            <a:ext cx="1916941" cy="155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           		7x2                               49   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 smtClean="0"/>
              <a:t>              7x7                                                            63</a:t>
            </a:r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r>
              <a:rPr lang="lt-LT" dirty="0" smtClean="0"/>
              <a:t>			7x9                               14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 smtClean="0"/>
              <a:t>	7x4                                                                  56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20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356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ačiakampis 5"/>
          <p:cNvSpPr/>
          <p:nvPr/>
        </p:nvSpPr>
        <p:spPr>
          <a:xfrm>
            <a:off x="1259632" y="3861048"/>
            <a:ext cx="266429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Stačiakampis 4"/>
          <p:cNvSpPr/>
          <p:nvPr/>
        </p:nvSpPr>
        <p:spPr>
          <a:xfrm>
            <a:off x="1259632" y="2636912"/>
            <a:ext cx="2664296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7030A0"/>
                </a:solidFill>
              </a:rPr>
              <a:t>,,EMOCIJŲ ŽAIDIMAS“</a:t>
            </a:r>
            <a:endParaRPr lang="lt-LT" dirty="0">
              <a:solidFill>
                <a:srgbClr val="7030A0"/>
              </a:solidFill>
            </a:endParaRPr>
          </a:p>
        </p:txBody>
      </p:sp>
      <p:sp>
        <p:nvSpPr>
          <p:cNvPr id="8" name="Stačiakampis 7"/>
          <p:cNvSpPr/>
          <p:nvPr/>
        </p:nvSpPr>
        <p:spPr>
          <a:xfrm>
            <a:off x="1259632" y="5007091"/>
            <a:ext cx="2664296" cy="6541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Stačiakampis 8"/>
          <p:cNvSpPr/>
          <p:nvPr/>
        </p:nvSpPr>
        <p:spPr>
          <a:xfrm>
            <a:off x="4716016" y="2636912"/>
            <a:ext cx="2592288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Stačiakampis 9"/>
          <p:cNvSpPr/>
          <p:nvPr/>
        </p:nvSpPr>
        <p:spPr>
          <a:xfrm>
            <a:off x="4716016" y="3861048"/>
            <a:ext cx="2592288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Stačiakampis 10"/>
          <p:cNvSpPr/>
          <p:nvPr/>
        </p:nvSpPr>
        <p:spPr>
          <a:xfrm>
            <a:off x="4716016" y="5030215"/>
            <a:ext cx="2592288" cy="6310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Ant kortelių surašomi žodžiai, reiškiantys emocijas.</a:t>
            </a:r>
          </a:p>
          <a:p>
            <a:pPr marL="0" indent="0">
              <a:buNone/>
            </a:pPr>
            <a:r>
              <a:rPr lang="lt-LT" dirty="0"/>
              <a:t>	</a:t>
            </a:r>
            <a:r>
              <a:rPr lang="lt-LT" dirty="0" smtClean="0"/>
              <a:t>DŽIAUGSMAS		LIŪDESYS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 smtClean="0"/>
              <a:t>	      MEILĖ			 ISTERIJA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 smtClean="0"/>
              <a:t>	 NUOSTABA		   PYKTIS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21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876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just"/>
            <a:r>
              <a:rPr lang="lt-LT" dirty="0" smtClean="0"/>
              <a:t>Užverstos kortelės išdėliojamos ant stalo.</a:t>
            </a:r>
          </a:p>
          <a:p>
            <a:pPr algn="just"/>
            <a:r>
              <a:rPr lang="lt-LT" dirty="0" smtClean="0"/>
              <a:t>Pakviečiamas vaikas, jam pasakomas daugybos veiksmas.</a:t>
            </a:r>
          </a:p>
          <a:p>
            <a:pPr algn="just"/>
            <a:r>
              <a:rPr lang="lt-LT" dirty="0" smtClean="0"/>
              <a:t>Jis </a:t>
            </a:r>
            <a:r>
              <a:rPr lang="lt-LT" dirty="0"/>
              <a:t>traukia</a:t>
            </a:r>
            <a:r>
              <a:rPr lang="lt-LT" dirty="0" smtClean="0"/>
              <a:t> kortelę ir atsakymą pasako su ta emocija, kuri užrašyta kortelėje. 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304578"/>
            <a:ext cx="5366959" cy="316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167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7030A0"/>
                </a:solidFill>
              </a:rPr>
              <a:t>,,DINGĘ SANDAUGOS“</a:t>
            </a:r>
            <a:endParaRPr lang="lt-LT" dirty="0">
              <a:solidFill>
                <a:srgbClr val="7030A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lt-LT" dirty="0" smtClean="0"/>
              <a:t>Pakabinama ar lentoje surašoma mokomo </a:t>
            </a:r>
            <a:r>
              <a:rPr lang="lt-LT" dirty="0" err="1" smtClean="0"/>
              <a:t>skai-čiaus</a:t>
            </a:r>
            <a:r>
              <a:rPr lang="lt-LT" dirty="0" smtClean="0"/>
              <a:t> daugybos lentelė.</a:t>
            </a:r>
          </a:p>
          <a:p>
            <a:pPr algn="just"/>
            <a:r>
              <a:rPr lang="lt-LT" dirty="0" smtClean="0"/>
              <a:t>Ji kartu su vaikais garsiai perskaitoma.</a:t>
            </a:r>
          </a:p>
          <a:p>
            <a:pPr algn="just"/>
            <a:r>
              <a:rPr lang="lt-LT" dirty="0" smtClean="0"/>
              <a:t>Tuomet mokytojas paprašo vaikus nusisukti, </a:t>
            </a:r>
            <a:r>
              <a:rPr lang="lt-LT" dirty="0" err="1" smtClean="0"/>
              <a:t>užsi-merkti,</a:t>
            </a:r>
            <a:r>
              <a:rPr lang="lt-LT" dirty="0" smtClean="0"/>
              <a:t> tuomet pasirinktą sandaugą užklijuoja lipniu lapeliu ar nuvalo.</a:t>
            </a:r>
          </a:p>
          <a:p>
            <a:pPr algn="just"/>
            <a:r>
              <a:rPr lang="lt-LT" dirty="0" smtClean="0"/>
              <a:t>Vaikai turi pasakyti, kokia sandauga dingo. Vėl perskaitoma daugybos lentelė, pasakant ir pas-lėptą ar nuvalytą sandaugą.</a:t>
            </a:r>
          </a:p>
          <a:p>
            <a:pPr algn="just"/>
            <a:r>
              <a:rPr lang="lt-LT" dirty="0" smtClean="0"/>
              <a:t>Žaidimas tęsiamas, kol uždengiamos visos </a:t>
            </a:r>
            <a:r>
              <a:rPr lang="lt-LT" dirty="0" err="1" smtClean="0"/>
              <a:t>san-daugos</a:t>
            </a:r>
            <a:r>
              <a:rPr lang="lt-LT" dirty="0" smtClean="0"/>
              <a:t> ir perskaitoma visa lentelė.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23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877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795" y="188640"/>
            <a:ext cx="5361323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1920794" y="0"/>
            <a:ext cx="5361323" cy="1103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Stačiakampis 5"/>
          <p:cNvSpPr/>
          <p:nvPr/>
        </p:nvSpPr>
        <p:spPr>
          <a:xfrm>
            <a:off x="1921645" y="5877272"/>
            <a:ext cx="5360471" cy="9807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Stačiakampis 6"/>
          <p:cNvSpPr/>
          <p:nvPr/>
        </p:nvSpPr>
        <p:spPr>
          <a:xfrm>
            <a:off x="1921645" y="0"/>
            <a:ext cx="914400" cy="6873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Stačiakampis 7"/>
          <p:cNvSpPr/>
          <p:nvPr/>
        </p:nvSpPr>
        <p:spPr>
          <a:xfrm>
            <a:off x="6367716" y="0"/>
            <a:ext cx="9144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Stačiakampis 8"/>
          <p:cNvSpPr/>
          <p:nvPr/>
        </p:nvSpPr>
        <p:spPr>
          <a:xfrm>
            <a:off x="5508104" y="3074781"/>
            <a:ext cx="4572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Stačiakampis 9"/>
          <p:cNvSpPr/>
          <p:nvPr/>
        </p:nvSpPr>
        <p:spPr>
          <a:xfrm>
            <a:off x="5508104" y="4509120"/>
            <a:ext cx="4572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Stačiakampis 10"/>
          <p:cNvSpPr/>
          <p:nvPr/>
        </p:nvSpPr>
        <p:spPr>
          <a:xfrm>
            <a:off x="5508104" y="2204864"/>
            <a:ext cx="457200" cy="4823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24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2768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7030A0"/>
                </a:solidFill>
              </a:rPr>
              <a:t>,,BLITZ  TURNYRAS“</a:t>
            </a:r>
            <a:endParaRPr lang="lt-LT" dirty="0">
              <a:solidFill>
                <a:srgbClr val="7030A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lt-LT" dirty="0" smtClean="0"/>
              <a:t>Pakviečiamas vaikas, norintis sudalyvauti </a:t>
            </a:r>
            <a:r>
              <a:rPr lang="lt-LT" dirty="0" err="1" smtClean="0"/>
              <a:t>blitz</a:t>
            </a:r>
            <a:r>
              <a:rPr lang="lt-LT" dirty="0" smtClean="0"/>
              <a:t> turnyre.</a:t>
            </a:r>
          </a:p>
          <a:p>
            <a:pPr algn="just"/>
            <a:r>
              <a:rPr lang="lt-LT" dirty="0" smtClean="0"/>
              <a:t>Įsukamas žaislas vilkelis.</a:t>
            </a:r>
          </a:p>
          <a:p>
            <a:pPr algn="just"/>
            <a:r>
              <a:rPr lang="lt-LT" dirty="0" smtClean="0"/>
              <a:t>Kol vilkelis sukasi, jo klausinėjama daugybos lentelė.</a:t>
            </a:r>
          </a:p>
          <a:p>
            <a:pPr algn="just"/>
            <a:r>
              <a:rPr lang="lt-LT" dirty="0" smtClean="0"/>
              <a:t>Jei iki vilkelio sustojimo nesuklysta- skelbiamas nugalėtoju, daugybos lentelės žinovu ir pan.</a:t>
            </a:r>
          </a:p>
          <a:p>
            <a:pPr algn="just"/>
            <a:r>
              <a:rPr lang="lt-LT" dirty="0" smtClean="0"/>
              <a:t>Galima nurodyti, kiek veiksmų turi spėti atsakyti, kol vilkelis sukasi.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25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58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26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578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7030A0"/>
                </a:solidFill>
              </a:rPr>
              <a:t>,,TRAUKINUKAS“</a:t>
            </a:r>
            <a:endParaRPr lang="lt-LT" dirty="0">
              <a:solidFill>
                <a:srgbClr val="7030A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lt-LT" dirty="0" smtClean="0"/>
              <a:t>Įvairiose klasės vietose ant sienų pakabinamos mokomos daugybos lentelės sandaugos. Tai- stotelės.</a:t>
            </a:r>
          </a:p>
          <a:p>
            <a:pPr algn="just"/>
            <a:r>
              <a:rPr lang="lt-LT" dirty="0" smtClean="0"/>
              <a:t>Vienas vaikas išrenkamas mašinistu, kiti </a:t>
            </a:r>
            <a:r>
              <a:rPr lang="lt-LT" dirty="0" err="1" smtClean="0"/>
              <a:t>pasi-skirsto</a:t>
            </a:r>
            <a:r>
              <a:rPr lang="lt-LT" dirty="0" smtClean="0"/>
              <a:t> po stoteles.</a:t>
            </a:r>
          </a:p>
          <a:p>
            <a:pPr algn="just"/>
            <a:r>
              <a:rPr lang="lt-LT" dirty="0" smtClean="0"/>
              <a:t>Pranešinėjama, kur vyksta traukinukas, pav. ,,Traukinukas vyksta į stotelę 5x4“.</a:t>
            </a:r>
          </a:p>
          <a:p>
            <a:pPr algn="just"/>
            <a:r>
              <a:rPr lang="lt-LT" dirty="0" smtClean="0"/>
              <a:t>Traukinukas vyksta į stotelę 20 ir ,,prisikabina“ ten laukiančius vaikus.</a:t>
            </a:r>
          </a:p>
          <a:p>
            <a:pPr algn="just"/>
            <a:r>
              <a:rPr lang="lt-LT" dirty="0" smtClean="0"/>
              <a:t>Taip važinėjama po stoteles- sandaugas, kol surenkami visi keleiviai.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27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99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algn="just"/>
            <a:r>
              <a:rPr lang="lt-LT" dirty="0" smtClean="0"/>
              <a:t>Galima sugalvoti įvairių šio žaidimo variantų: po klasę gali važinėti du traukinukai, </a:t>
            </a:r>
            <a:r>
              <a:rPr lang="lt-LT" dirty="0" err="1" smtClean="0"/>
              <a:t>lenkty-niaudami,</a:t>
            </a:r>
            <a:r>
              <a:rPr lang="lt-LT" dirty="0" smtClean="0"/>
              <a:t> kuris surinks daugiau keleivių; </a:t>
            </a:r>
            <a:r>
              <a:rPr lang="lt-LT" dirty="0" err="1" smtClean="0"/>
              <a:t>trau-kinukai</a:t>
            </a:r>
            <a:r>
              <a:rPr lang="lt-LT" dirty="0" smtClean="0"/>
              <a:t> gali būti ,,greitieji“; galima ne rinkti, bet išlaipinti keleivius ir pan.</a:t>
            </a:r>
          </a:p>
          <a:p>
            <a:pPr algn="just"/>
            <a:endParaRPr lang="lt-LT" dirty="0"/>
          </a:p>
          <a:p>
            <a:pPr algn="just"/>
            <a:endParaRPr lang="lt-L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53" y="3435856"/>
            <a:ext cx="85439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28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568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7030A0"/>
                </a:solidFill>
              </a:rPr>
              <a:t>,,DIENA- NAKTIS“</a:t>
            </a:r>
            <a:endParaRPr lang="lt-LT" dirty="0">
              <a:solidFill>
                <a:srgbClr val="7030A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lt-LT" dirty="0" smtClean="0"/>
              <a:t>Žaidimas žinomo žaidimo ,,Diena- naktis“ </a:t>
            </a:r>
            <a:r>
              <a:rPr lang="lt-LT" dirty="0" err="1" smtClean="0"/>
              <a:t>pagrin-du.</a:t>
            </a:r>
            <a:endParaRPr lang="lt-LT" dirty="0" smtClean="0"/>
          </a:p>
          <a:p>
            <a:pPr algn="just"/>
            <a:r>
              <a:rPr lang="lt-LT" dirty="0" smtClean="0"/>
              <a:t>Vaikai laisvai juda po klasę. ,,Pelėda“ rodo užrašytą daugybos veiksmą. </a:t>
            </a:r>
          </a:p>
          <a:p>
            <a:pPr algn="just"/>
            <a:r>
              <a:rPr lang="lt-LT" dirty="0" smtClean="0"/>
              <a:t>Kai manoma, kad visi jau įsižiūrėjo veiksmą, pelėda sako kokią nors sandaugą.</a:t>
            </a:r>
          </a:p>
          <a:p>
            <a:pPr algn="just"/>
            <a:r>
              <a:rPr lang="lt-LT" dirty="0" smtClean="0"/>
              <a:t>Jei pasakyta sandauga teisinga, vaikai turi sustingti, jei ne- gali judėti toliau, kol išgirs teisingą sandaugą.</a:t>
            </a:r>
          </a:p>
          <a:p>
            <a:pPr algn="just"/>
            <a:r>
              <a:rPr lang="lt-LT" dirty="0" smtClean="0"/>
              <a:t>Tie, kurie pasakius teisingai, nesustingsta, iškrenta iš žaidimo.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29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78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7030A0"/>
                </a:solidFill>
              </a:rPr>
              <a:t>,,GRANDINĖLĖ“</a:t>
            </a:r>
            <a:endParaRPr lang="lt-LT" dirty="0">
              <a:solidFill>
                <a:srgbClr val="7030A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dirty="0" smtClean="0"/>
              <a:t>Vaikams išdalinami lapeliai.</a:t>
            </a:r>
          </a:p>
          <a:p>
            <a:r>
              <a:rPr lang="lt-LT" dirty="0" smtClean="0"/>
              <a:t>Lapelio kairėje pusėje parašyta sandauga, dešinėje- daugybos veiksmas.</a:t>
            </a:r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  <a:p>
            <a:pPr algn="just"/>
            <a:r>
              <a:rPr lang="lt-LT" dirty="0" smtClean="0"/>
              <a:t> Vienas vaikas skaito daugybos veiksmą, kitas, turintis tinkamą atsakymą, jį pasako. Atsakiusysis skaito savo veiksmą, ir taip žaidimas tęsiamas, kol grįžtama prie pradėjusiojo.</a:t>
            </a:r>
          </a:p>
          <a:p>
            <a:endParaRPr lang="lt-LT" dirty="0"/>
          </a:p>
        </p:txBody>
      </p:sp>
      <p:graphicFrame>
        <p:nvGraphicFramePr>
          <p:cNvPr id="4" name="Lentelė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067744"/>
              </p:ext>
            </p:extLst>
          </p:nvPr>
        </p:nvGraphicFramePr>
        <p:xfrm>
          <a:off x="1547664" y="3140968"/>
          <a:ext cx="5544616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939"/>
                <a:gridCol w="4758677"/>
              </a:tblGrid>
              <a:tr h="864096">
                <a:tc>
                  <a:txBody>
                    <a:bodyPr/>
                    <a:lstStyle/>
                    <a:p>
                      <a:r>
                        <a:rPr lang="lt-LT" sz="4400" dirty="0" smtClean="0"/>
                        <a:t>12</a:t>
                      </a:r>
                      <a:endParaRPr lang="lt-LT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400" dirty="0" smtClean="0"/>
                        <a:t>3x9</a:t>
                      </a:r>
                      <a:endParaRPr lang="lt-LT" sz="4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694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7030A0"/>
                </a:solidFill>
              </a:rPr>
              <a:t>,,KAS KALBA?“</a:t>
            </a:r>
            <a:endParaRPr lang="lt-LT" dirty="0">
              <a:solidFill>
                <a:srgbClr val="7030A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algn="just"/>
            <a:r>
              <a:rPr lang="lt-LT" dirty="0" smtClean="0"/>
              <a:t>Vaikams išdalinamos kortelės su mokomos daugybos lentelės sandaugomis.</a:t>
            </a:r>
          </a:p>
          <a:p>
            <a:pPr algn="just"/>
            <a:r>
              <a:rPr lang="lt-LT" dirty="0" smtClean="0"/>
              <a:t>Vienas vaikas atsisėda ant kėdės nugara į žaidėjus ir sako daugybos veiksmą.</a:t>
            </a:r>
          </a:p>
          <a:p>
            <a:pPr algn="just"/>
            <a:r>
              <a:rPr lang="lt-LT" dirty="0" smtClean="0"/>
              <a:t>Turintis tinkamą sandaugą (atsakymą) turi atsakyti pakeitęs savo balsą.</a:t>
            </a:r>
          </a:p>
          <a:p>
            <a:pPr algn="just"/>
            <a:r>
              <a:rPr lang="lt-LT" dirty="0" smtClean="0"/>
              <a:t>Sėdintis ant kėdės spėja, kas pasakė.</a:t>
            </a:r>
          </a:p>
          <a:p>
            <a:pPr algn="just"/>
            <a:r>
              <a:rPr lang="lt-LT" dirty="0" smtClean="0"/>
              <a:t>Jei atspėja, keičiasi su atsakiusiuoju vietomis.</a:t>
            </a:r>
          </a:p>
          <a:p>
            <a:pPr algn="just"/>
            <a:r>
              <a:rPr lang="lt-LT" dirty="0" smtClean="0"/>
              <a:t>Jei kuris nors vaikas suklysta ir pasako neteisingą sandaugą, jis sėdasi ant kėdės.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30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2335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199" y="4365104"/>
            <a:ext cx="1279281" cy="127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inis paaiškinimas 3"/>
          <p:cNvSpPr/>
          <p:nvPr/>
        </p:nvSpPr>
        <p:spPr>
          <a:xfrm>
            <a:off x="7452320" y="4400528"/>
            <a:ext cx="1296144" cy="612648"/>
          </a:xfrm>
          <a:prstGeom prst="wedgeEllipseCallout">
            <a:avLst>
              <a:gd name="adj1" fmla="val -68201"/>
              <a:gd name="adj2" fmla="val 646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algn="just"/>
            <a:r>
              <a:rPr lang="lt-LT" dirty="0" smtClean="0"/>
              <a:t>Siekiant, kad nesikartotų vis tie patys veiks-</a:t>
            </a:r>
            <a:r>
              <a:rPr lang="lt-LT" dirty="0" err="1" smtClean="0"/>
              <a:t>mai</a:t>
            </a:r>
            <a:r>
              <a:rPr lang="lt-LT" dirty="0" smtClean="0"/>
              <a:t>, būtų galima prieš sėdintį vaiką padėti daugybos lentelę ir paklaustus veiksmus išbraukti ar pan. </a:t>
            </a:r>
          </a:p>
          <a:p>
            <a:pPr algn="just"/>
            <a:endParaRPr lang="lt-LT" sz="2000" dirty="0"/>
          </a:p>
          <a:p>
            <a:pPr algn="just"/>
            <a:endParaRPr lang="lt-LT" dirty="0" smtClean="0"/>
          </a:p>
          <a:p>
            <a:pPr algn="just"/>
            <a:endParaRPr lang="lt-LT" dirty="0"/>
          </a:p>
          <a:p>
            <a:pPr lvl="8" algn="just"/>
            <a:r>
              <a:rPr lang="lt-LT" dirty="0"/>
              <a:t> </a:t>
            </a:r>
            <a:r>
              <a:rPr lang="lt-LT" dirty="0" smtClean="0"/>
              <a:t>                                                       </a:t>
            </a:r>
          </a:p>
          <a:p>
            <a:pPr lvl="8" algn="just"/>
            <a:r>
              <a:rPr lang="lt-LT" dirty="0"/>
              <a:t> </a:t>
            </a:r>
            <a:r>
              <a:rPr lang="lt-LT" dirty="0" smtClean="0"/>
              <a:t>                                                            </a:t>
            </a:r>
          </a:p>
          <a:p>
            <a:pPr lvl="8" algn="just"/>
            <a:r>
              <a:rPr lang="lt-LT" dirty="0"/>
              <a:t> </a:t>
            </a:r>
            <a:r>
              <a:rPr lang="lt-LT" dirty="0" smtClean="0"/>
              <a:t>                                                             56</a:t>
            </a:r>
            <a:endParaRPr lang="lt-L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2366010" cy="355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6984" y="3048000"/>
            <a:ext cx="1317104" cy="131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854" y="3634544"/>
            <a:ext cx="1306624" cy="130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365104"/>
            <a:ext cx="1580958" cy="158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apvalintas stačiakampis paaiškinimas 4"/>
          <p:cNvSpPr/>
          <p:nvPr/>
        </p:nvSpPr>
        <p:spPr>
          <a:xfrm>
            <a:off x="827584" y="2636912"/>
            <a:ext cx="1346448" cy="714582"/>
          </a:xfrm>
          <a:prstGeom prst="wedgeRoundRectCallout">
            <a:avLst>
              <a:gd name="adj1" fmla="val 65798"/>
              <a:gd name="adj2" fmla="val 8747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7x8</a:t>
            </a:r>
            <a:endParaRPr 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31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26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7030A0"/>
                </a:solidFill>
              </a:rPr>
              <a:t>,,NEBYLIAI IR KARALIUS“</a:t>
            </a:r>
            <a:endParaRPr lang="lt-LT" dirty="0">
              <a:solidFill>
                <a:srgbClr val="7030A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lt-LT" dirty="0" smtClean="0"/>
              <a:t>Žaidimas žinomo žaidimo ,,Nebyliai ir karalius“ pagrindu.</a:t>
            </a:r>
          </a:p>
          <a:p>
            <a:pPr algn="just"/>
            <a:r>
              <a:rPr lang="lt-LT" dirty="0" smtClean="0"/>
              <a:t>Vienas vaikas paskiriamas karaliumi, kiti 2-3 nebyliai.</a:t>
            </a:r>
          </a:p>
          <a:p>
            <a:pPr algn="just"/>
            <a:r>
              <a:rPr lang="lt-LT" dirty="0" smtClean="0"/>
              <a:t>Nebyliai turi lapelį ir rašymo priemonę. Karalius atsisėda ant kėdės.</a:t>
            </a:r>
          </a:p>
          <a:p>
            <a:pPr algn="just"/>
            <a:r>
              <a:rPr lang="lt-LT" dirty="0" smtClean="0"/>
              <a:t>Pasirenkama saugumo salelė, į kurią turės bėgti nebyliai (tai gali būti gimnastikos lankas, su kreida nupieštas ratas ir pan.).</a:t>
            </a:r>
          </a:p>
          <a:p>
            <a:pPr algn="just"/>
            <a:r>
              <a:rPr lang="lt-LT" dirty="0" smtClean="0"/>
              <a:t>Nebyliai nuėję susitaria ir ant lapelio užrašo pasirinktą veiksmą.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32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27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/>
          </a:bodyPr>
          <a:lstStyle/>
          <a:p>
            <a:pPr algn="just"/>
            <a:r>
              <a:rPr lang="lt-LT" dirty="0" smtClean="0"/>
              <a:t>Tuomet ateina pas karalių, šis klausia:</a:t>
            </a:r>
          </a:p>
          <a:p>
            <a:pPr marL="0" indent="0" algn="just">
              <a:buNone/>
            </a:pPr>
            <a:r>
              <a:rPr lang="lt-LT" dirty="0" smtClean="0"/>
              <a:t>   - Laba diena, nebyliai. Ar išmokote daugybos lentelę?</a:t>
            </a:r>
          </a:p>
          <a:p>
            <a:pPr algn="just"/>
            <a:r>
              <a:rPr lang="lt-LT" dirty="0" smtClean="0"/>
              <a:t>Nebyliai linksi galvą.</a:t>
            </a:r>
          </a:p>
          <a:p>
            <a:pPr algn="just"/>
            <a:r>
              <a:rPr lang="lt-LT" dirty="0" smtClean="0"/>
              <a:t>-Kokį veiksmą išmokote?-klausia karalius.</a:t>
            </a:r>
          </a:p>
          <a:p>
            <a:pPr algn="just"/>
            <a:r>
              <a:rPr lang="lt-LT" dirty="0" smtClean="0"/>
              <a:t>Nebyliai jam parodo užrašytą veiksmą.</a:t>
            </a:r>
          </a:p>
          <a:p>
            <a:pPr algn="just"/>
            <a:r>
              <a:rPr lang="lt-LT" dirty="0" smtClean="0"/>
              <a:t>Žinau, tai ...</a:t>
            </a:r>
            <a:r>
              <a:rPr lang="en-US" dirty="0" smtClean="0"/>
              <a:t>!- </a:t>
            </a:r>
            <a:r>
              <a:rPr lang="en-US" dirty="0" err="1" smtClean="0"/>
              <a:t>karalius</a:t>
            </a:r>
            <a:r>
              <a:rPr lang="lt-LT" dirty="0" smtClean="0"/>
              <a:t> pasako sandaugą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Jei</a:t>
            </a:r>
            <a:r>
              <a:rPr lang="en-US" dirty="0" smtClean="0"/>
              <a:t> </a:t>
            </a:r>
            <a:r>
              <a:rPr lang="en-US" dirty="0" err="1" smtClean="0"/>
              <a:t>pasako</a:t>
            </a:r>
            <a:r>
              <a:rPr lang="en-US" dirty="0" smtClean="0"/>
              <a:t> </a:t>
            </a:r>
            <a:r>
              <a:rPr lang="en-US" dirty="0" err="1" smtClean="0"/>
              <a:t>teisingai</a:t>
            </a:r>
            <a:r>
              <a:rPr lang="en-US" dirty="0" smtClean="0"/>
              <a:t>, </a:t>
            </a:r>
            <a:r>
              <a:rPr lang="en-US" dirty="0" err="1" smtClean="0"/>
              <a:t>nebyliai</a:t>
            </a:r>
            <a:r>
              <a:rPr lang="en-US" dirty="0" smtClean="0"/>
              <a:t> b</a:t>
            </a:r>
            <a:r>
              <a:rPr lang="lt-LT" dirty="0" err="1" smtClean="0"/>
              <a:t>ėga</a:t>
            </a:r>
            <a:r>
              <a:rPr lang="lt-LT" dirty="0" smtClean="0"/>
              <a:t> į saugumo salelę, o karalius juos gaudo.</a:t>
            </a:r>
          </a:p>
          <a:p>
            <a:pPr algn="just"/>
            <a:r>
              <a:rPr lang="lt-LT" dirty="0" smtClean="0"/>
              <a:t>Pagautasis tampa karaliumi, nebyliai užrašo kitą veiksmą, ir žaidimas tęsiamas.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33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77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as 4"/>
          <p:cNvSpPr/>
          <p:nvPr/>
        </p:nvSpPr>
        <p:spPr>
          <a:xfrm>
            <a:off x="755576" y="4437112"/>
            <a:ext cx="1728192" cy="164095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just"/>
            <a:r>
              <a:rPr lang="lt-LT" dirty="0" smtClean="0"/>
              <a:t>Galima sugalvoti kitų šio žaidimo variantų, pav., nebyliai gali užrašyti sandaugą, karalius sakyti veiksmą.</a:t>
            </a:r>
          </a:p>
          <a:p>
            <a:pPr algn="just"/>
            <a:r>
              <a:rPr lang="lt-LT" dirty="0" smtClean="0"/>
              <a:t>Nebyliai gali susitartu būdu parodyti </a:t>
            </a:r>
            <a:r>
              <a:rPr lang="lt-LT" dirty="0" err="1" smtClean="0"/>
              <a:t>sandau-gą,</a:t>
            </a:r>
            <a:r>
              <a:rPr lang="lt-LT" dirty="0" smtClean="0"/>
              <a:t> pav., kiek pritūpimų- tiek sandaugoje dešimčių, kiek šuoliukų- tiek vienetų ir pan.</a:t>
            </a:r>
          </a:p>
          <a:p>
            <a:pPr marL="0" indent="0" algn="just">
              <a:buNone/>
            </a:pPr>
            <a:endParaRPr lang="lt-LT" dirty="0"/>
          </a:p>
          <a:p>
            <a:pPr algn="just"/>
            <a:endParaRPr lang="lt-LT" dirty="0" smtClean="0"/>
          </a:p>
          <a:p>
            <a:pPr marL="0" indent="0" algn="just">
              <a:buNone/>
            </a:pPr>
            <a:r>
              <a:rPr lang="lt-LT" dirty="0" smtClean="0"/>
              <a:t>    saugumo</a:t>
            </a:r>
          </a:p>
          <a:p>
            <a:pPr marL="0" indent="0" algn="just">
              <a:buNone/>
            </a:pPr>
            <a:r>
              <a:rPr lang="lt-LT" dirty="0" smtClean="0"/>
              <a:t>      salelė</a:t>
            </a:r>
            <a:endParaRPr lang="lt-LT" dirty="0"/>
          </a:p>
          <a:p>
            <a:pPr marL="0" indent="0" algn="just">
              <a:buNone/>
            </a:pPr>
            <a:endParaRPr lang="lt-L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 contras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5385514" cy="272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077072"/>
            <a:ext cx="1046634" cy="69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34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3532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7030A0"/>
                </a:solidFill>
              </a:rPr>
              <a:t>,,TREJETUKŲ PARDUOTUVĖ“</a:t>
            </a:r>
            <a:endParaRPr lang="lt-LT" dirty="0">
              <a:solidFill>
                <a:srgbClr val="7030A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algn="just"/>
            <a:r>
              <a:rPr lang="lt-LT" dirty="0" smtClean="0"/>
              <a:t>Žaidimas puikiai tinka mokant daugybą pakeis-</a:t>
            </a:r>
            <a:r>
              <a:rPr lang="lt-LT" dirty="0" err="1" smtClean="0"/>
              <a:t>ti</a:t>
            </a:r>
            <a:r>
              <a:rPr lang="lt-LT" dirty="0" smtClean="0"/>
              <a:t> sudėtimi.</a:t>
            </a:r>
          </a:p>
          <a:p>
            <a:pPr algn="just"/>
            <a:r>
              <a:rPr lang="lt-LT" dirty="0" smtClean="0"/>
              <a:t>Žaidimo pavadinimas priklausys nuo mokomos daugybos lentelės- ,,dvejetukų“, ,,ketvertukų“..</a:t>
            </a:r>
          </a:p>
          <a:p>
            <a:pPr algn="just"/>
            <a:r>
              <a:rPr lang="lt-LT" dirty="0" smtClean="0"/>
              <a:t>Paruošiama parduotuvė: išdėliojamos prekės, kurių kaina yra mokomos daugybos lentelės sandaugos.</a:t>
            </a:r>
          </a:p>
          <a:p>
            <a:pPr algn="just"/>
            <a:r>
              <a:rPr lang="lt-LT" dirty="0" smtClean="0"/>
              <a:t>Vaikai iš popieriaus prisikarpo pinigų: jei mokome 3 daugybos lentelės- visi pinigėliai yra trejetukai, ir t.t. 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35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354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/>
          <p:cNvSpPr/>
          <p:nvPr/>
        </p:nvSpPr>
        <p:spPr>
          <a:xfrm>
            <a:off x="510022" y="3140968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Stačiakampis 7"/>
          <p:cNvSpPr/>
          <p:nvPr/>
        </p:nvSpPr>
        <p:spPr>
          <a:xfrm>
            <a:off x="2070590" y="3140968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Stačiakampis 8"/>
          <p:cNvSpPr/>
          <p:nvPr/>
        </p:nvSpPr>
        <p:spPr>
          <a:xfrm>
            <a:off x="3707904" y="3140968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Stačiakampis 9"/>
          <p:cNvSpPr/>
          <p:nvPr/>
        </p:nvSpPr>
        <p:spPr>
          <a:xfrm>
            <a:off x="5534230" y="3140968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Stačiakampis 10"/>
          <p:cNvSpPr/>
          <p:nvPr/>
        </p:nvSpPr>
        <p:spPr>
          <a:xfrm>
            <a:off x="7452320" y="3140968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Struktūrinė schema: perforuota juosta 5"/>
          <p:cNvSpPr/>
          <p:nvPr/>
        </p:nvSpPr>
        <p:spPr>
          <a:xfrm>
            <a:off x="6763196" y="1491640"/>
            <a:ext cx="914400" cy="804672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Struktūrinė schema: perforuota juosta 4"/>
          <p:cNvSpPr/>
          <p:nvPr/>
        </p:nvSpPr>
        <p:spPr>
          <a:xfrm>
            <a:off x="3995936" y="1491640"/>
            <a:ext cx="914400" cy="804672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Struktūrinė schema: perforuota juosta 3"/>
          <p:cNvSpPr/>
          <p:nvPr/>
        </p:nvSpPr>
        <p:spPr>
          <a:xfrm>
            <a:off x="967222" y="1484784"/>
            <a:ext cx="914400" cy="804672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       27                            18			 30</a:t>
            </a:r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 smtClean="0"/>
              <a:t>   3		3	        3	         3		3</a:t>
            </a:r>
          </a:p>
          <a:p>
            <a:pPr marL="0" indent="0">
              <a:buNone/>
            </a:pPr>
            <a:endParaRPr lang="lt-LT" dirty="0"/>
          </a:p>
          <a:p>
            <a:r>
              <a:rPr lang="lt-LT" dirty="0" smtClean="0"/>
              <a:t>Atėję į parduotuvę, vaikai perka norimą prekę, ir turi paskaičiuoti, kiek trejetukų reikės mokė-</a:t>
            </a:r>
            <a:r>
              <a:rPr lang="lt-LT" dirty="0" err="1" smtClean="0"/>
              <a:t>ti</a:t>
            </a:r>
            <a:r>
              <a:rPr lang="lt-LT" dirty="0" smtClean="0"/>
              <a:t> (dvejetukų, ketvertukų ir t.t.).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133769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88641"/>
            <a:ext cx="165618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169639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kaidrės numerio vietos rezervavimo ženklas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36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037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ŽAIDIMAI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 smtClean="0">
                <a:hlinkClick r:id="rId2" action="ppaction://hlinksldjump"/>
              </a:rPr>
              <a:t>Grandinėlė</a:t>
            </a:r>
            <a:endParaRPr lang="lt-LT" dirty="0" smtClean="0"/>
          </a:p>
          <a:p>
            <a:r>
              <a:rPr lang="lt-LT" dirty="0" err="1" smtClean="0">
                <a:hlinkClick r:id="rId3" action="ppaction://hlinksldjump"/>
              </a:rPr>
              <a:t>Bingo</a:t>
            </a:r>
            <a:r>
              <a:rPr lang="lt-LT" dirty="0" smtClean="0">
                <a:hlinkClick r:id="rId3" action="ppaction://hlinksldjump"/>
              </a:rPr>
              <a:t> </a:t>
            </a:r>
            <a:r>
              <a:rPr lang="lt-LT" dirty="0" smtClean="0"/>
              <a:t> </a:t>
            </a:r>
          </a:p>
          <a:p>
            <a:r>
              <a:rPr lang="lt-LT" dirty="0" smtClean="0">
                <a:hlinkClick r:id="rId4" action="ppaction://hlinksldjump"/>
              </a:rPr>
              <a:t>Žaidimas su kauliukais</a:t>
            </a:r>
            <a:endParaRPr lang="lt-LT" dirty="0" smtClean="0">
              <a:hlinkClick r:id="rId5" action="ppaction://hlinksldjump"/>
            </a:endParaRPr>
          </a:p>
          <a:p>
            <a:r>
              <a:rPr lang="lt-LT" dirty="0" smtClean="0">
                <a:hlinkClick r:id="rId6" action="ppaction://hlinksldjump"/>
              </a:rPr>
              <a:t>Surask porą</a:t>
            </a:r>
            <a:endParaRPr lang="lt-LT" dirty="0" smtClean="0">
              <a:hlinkClick r:id="rId5" action="ppaction://hlinksldjump"/>
            </a:endParaRPr>
          </a:p>
          <a:p>
            <a:r>
              <a:rPr lang="lt-LT" dirty="0" smtClean="0">
                <a:hlinkClick r:id="rId7" action="ppaction://hlinksldjump"/>
              </a:rPr>
              <a:t>Parnešk sandaugą</a:t>
            </a:r>
            <a:endParaRPr lang="lt-LT" dirty="0" smtClean="0">
              <a:hlinkClick r:id="rId5" action="ppaction://hlinksldjump"/>
            </a:endParaRPr>
          </a:p>
          <a:p>
            <a:r>
              <a:rPr lang="lt-LT" dirty="0" smtClean="0">
                <a:hlinkClick r:id="rId8" action="ppaction://hlinksldjump"/>
              </a:rPr>
              <a:t>Bomba</a:t>
            </a:r>
            <a:endParaRPr lang="lt-LT" dirty="0" smtClean="0">
              <a:hlinkClick r:id="rId5" action="ppaction://hlinksldjump"/>
            </a:endParaRPr>
          </a:p>
          <a:p>
            <a:r>
              <a:rPr lang="lt-LT" dirty="0" smtClean="0">
                <a:hlinkClick r:id="rId9" action="ppaction://hlinksldjump"/>
              </a:rPr>
              <a:t>Sniego gniūžtės</a:t>
            </a:r>
            <a:endParaRPr lang="lt-LT" dirty="0" smtClean="0">
              <a:hlinkClick r:id="rId5" action="ppaction://hlinksldjump"/>
            </a:endParaRPr>
          </a:p>
          <a:p>
            <a:r>
              <a:rPr lang="lt-LT" dirty="0" smtClean="0">
                <a:hlinkClick r:id="rId10" action="ppaction://hlinksldjump"/>
              </a:rPr>
              <a:t>Pėdutės</a:t>
            </a:r>
            <a:endParaRPr lang="lt-LT" dirty="0" smtClean="0">
              <a:hlinkClick r:id="rId5" action="ppaction://hlinksldjump"/>
            </a:endParaRPr>
          </a:p>
          <a:p>
            <a:pPr marL="0" indent="0">
              <a:buNone/>
            </a:pPr>
            <a:r>
              <a:rPr lang="lt-LT" dirty="0" smtClean="0">
                <a:hlinkClick r:id="rId5" action="ppaction://hlinksldjump"/>
              </a:rPr>
              <a:t> </a:t>
            </a:r>
          </a:p>
          <a:p>
            <a:pPr marL="0" indent="0">
              <a:buNone/>
            </a:pPr>
            <a:r>
              <a:rPr lang="lt-LT" dirty="0" smtClean="0">
                <a:hlinkClick r:id="rId5" action="ppaction://hlinksldjump"/>
              </a:rPr>
              <a:t> </a:t>
            </a:r>
          </a:p>
          <a:p>
            <a:pPr marL="0" indent="0">
              <a:buNone/>
            </a:pPr>
            <a:r>
              <a:rPr lang="lt-LT" dirty="0" smtClean="0">
                <a:hlinkClick r:id="rId5" action="ppaction://hlinksldjump"/>
              </a:rPr>
              <a:t> </a:t>
            </a:r>
            <a:endParaRPr lang="lt-LT" dirty="0" smtClean="0"/>
          </a:p>
          <a:p>
            <a:endParaRPr lang="lt-LT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>
                <a:hlinkClick r:id="rId11" action="ppaction://hlinksldjump"/>
              </a:rPr>
              <a:t>Emocijų žaidimas</a:t>
            </a:r>
            <a:endParaRPr lang="lt-LT" dirty="0">
              <a:hlinkClick r:id="rId5" action="ppaction://hlinksldjump"/>
            </a:endParaRPr>
          </a:p>
          <a:p>
            <a:r>
              <a:rPr lang="lt-LT" dirty="0">
                <a:hlinkClick r:id="rId12" action="ppaction://hlinksldjump"/>
              </a:rPr>
              <a:t>Dingę sandaugos</a:t>
            </a:r>
            <a:endParaRPr lang="lt-LT" dirty="0">
              <a:hlinkClick r:id="rId5" action="ppaction://hlinksldjump"/>
            </a:endParaRPr>
          </a:p>
          <a:p>
            <a:r>
              <a:rPr lang="lt-LT" dirty="0" err="1">
                <a:hlinkClick r:id="rId13" action="ppaction://hlinksldjump"/>
              </a:rPr>
              <a:t>Blitz</a:t>
            </a:r>
            <a:r>
              <a:rPr lang="lt-LT" dirty="0">
                <a:hlinkClick r:id="rId13" action="ppaction://hlinksldjump"/>
              </a:rPr>
              <a:t> turnyras</a:t>
            </a:r>
            <a:endParaRPr lang="lt-LT" dirty="0">
              <a:hlinkClick r:id="rId5" action="ppaction://hlinksldjump"/>
            </a:endParaRPr>
          </a:p>
          <a:p>
            <a:r>
              <a:rPr lang="lt-LT" dirty="0">
                <a:hlinkClick r:id="rId14" action="ppaction://hlinksldjump"/>
              </a:rPr>
              <a:t>Traukinukas</a:t>
            </a:r>
            <a:endParaRPr lang="lt-LT" dirty="0">
              <a:hlinkClick r:id="rId5" action="ppaction://hlinksldjump"/>
            </a:endParaRPr>
          </a:p>
          <a:p>
            <a:r>
              <a:rPr lang="lt-LT" dirty="0">
                <a:hlinkClick r:id="rId15" action="ppaction://hlinksldjump"/>
              </a:rPr>
              <a:t>Diena- naktis</a:t>
            </a:r>
            <a:endParaRPr lang="lt-LT" dirty="0">
              <a:hlinkClick r:id="rId5" action="ppaction://hlinksldjump"/>
            </a:endParaRPr>
          </a:p>
          <a:p>
            <a:r>
              <a:rPr lang="lt-LT" dirty="0">
                <a:hlinkClick r:id="rId16" action="ppaction://hlinksldjump"/>
              </a:rPr>
              <a:t>Kas kalba?</a:t>
            </a:r>
            <a:endParaRPr lang="lt-LT" dirty="0">
              <a:hlinkClick r:id="rId5" action="ppaction://hlinksldjump"/>
            </a:endParaRPr>
          </a:p>
          <a:p>
            <a:r>
              <a:rPr lang="lt-LT" dirty="0">
                <a:hlinkClick r:id="rId17" action="ppaction://hlinksldjump"/>
              </a:rPr>
              <a:t>Nebyliai ir karalius </a:t>
            </a:r>
            <a:endParaRPr lang="lt-LT" dirty="0">
              <a:hlinkClick r:id="rId5" action="ppaction://hlinksldjump"/>
            </a:endParaRPr>
          </a:p>
          <a:p>
            <a:r>
              <a:rPr lang="lt-LT" dirty="0">
                <a:hlinkClick r:id="rId5" action="ppaction://hlinksldjump"/>
              </a:rPr>
              <a:t>Trejetukų parduotuvė </a:t>
            </a:r>
          </a:p>
          <a:p>
            <a:endParaRPr lang="lt-LT" dirty="0"/>
          </a:p>
        </p:txBody>
      </p:sp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37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4128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lt-LT" dirty="0" smtClean="0"/>
          </a:p>
          <a:p>
            <a:pPr marL="0" indent="0" algn="ctr">
              <a:buNone/>
            </a:pPr>
            <a:r>
              <a:rPr lang="lt-LT" sz="6000" dirty="0" smtClean="0"/>
              <a:t>Ačiū už dėmesį.</a:t>
            </a:r>
          </a:p>
          <a:p>
            <a:pPr marL="0" indent="0" algn="ctr">
              <a:buNone/>
            </a:pPr>
            <a:endParaRPr lang="lt-LT" sz="6000" dirty="0"/>
          </a:p>
          <a:p>
            <a:pPr marL="0" indent="0" algn="ctr">
              <a:buNone/>
            </a:pPr>
            <a:r>
              <a:rPr lang="lt-LT" sz="6000" dirty="0" smtClean="0"/>
              <a:t>Smagių akimirkų žaidžiant</a:t>
            </a:r>
            <a:r>
              <a:rPr lang="en-US" sz="6000" dirty="0" smtClean="0"/>
              <a:t>!</a:t>
            </a:r>
            <a:r>
              <a:rPr lang="lt-LT" sz="6000" dirty="0" smtClean="0"/>
              <a:t> </a:t>
            </a:r>
          </a:p>
          <a:p>
            <a:pPr marL="0" indent="0" algn="ctr">
              <a:buNone/>
            </a:pPr>
            <a:r>
              <a:rPr lang="lt-LT" sz="6000" dirty="0" smtClean="0">
                <a:sym typeface="Wingdings" pitchFamily="2" charset="2"/>
              </a:rPr>
              <a:t></a:t>
            </a:r>
            <a:endParaRPr lang="lt-LT" sz="6000" dirty="0"/>
          </a:p>
          <a:p>
            <a:pPr marL="0" indent="0">
              <a:buNone/>
            </a:pPr>
            <a:r>
              <a:rPr lang="lt-LT" dirty="0" smtClean="0"/>
              <a:t>     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38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457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144161"/>
              </p:ext>
            </p:extLst>
          </p:nvPr>
        </p:nvGraphicFramePr>
        <p:xfrm>
          <a:off x="457200" y="1600200"/>
          <a:ext cx="375476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/>
                <a:gridCol w="28803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12</a:t>
                      </a:r>
                      <a:endParaRPr lang="lt-LT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3x9</a:t>
                      </a:r>
                      <a:endParaRPr lang="lt-LT" sz="4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Lentelė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661333"/>
              </p:ext>
            </p:extLst>
          </p:nvPr>
        </p:nvGraphicFramePr>
        <p:xfrm>
          <a:off x="4860032" y="1628800"/>
          <a:ext cx="3840088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2975992"/>
              </a:tblGrid>
              <a:tr h="730880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27</a:t>
                      </a:r>
                      <a:endParaRPr lang="lt-LT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3x6</a:t>
                      </a:r>
                      <a:endParaRPr lang="lt-LT" sz="4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Lentelė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830029"/>
              </p:ext>
            </p:extLst>
          </p:nvPr>
        </p:nvGraphicFramePr>
        <p:xfrm>
          <a:off x="467544" y="3284984"/>
          <a:ext cx="374441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28803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18</a:t>
                      </a:r>
                      <a:endParaRPr lang="lt-LT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3x7</a:t>
                      </a:r>
                      <a:endParaRPr lang="lt-LT" sz="4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Lentelė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213227"/>
              </p:ext>
            </p:extLst>
          </p:nvPr>
        </p:nvGraphicFramePr>
        <p:xfrm>
          <a:off x="4860032" y="3284984"/>
          <a:ext cx="3816424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29523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21</a:t>
                      </a:r>
                      <a:endParaRPr lang="lt-LT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3x3</a:t>
                      </a:r>
                      <a:endParaRPr lang="lt-LT" sz="4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Lentelė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405894"/>
              </p:ext>
            </p:extLst>
          </p:nvPr>
        </p:nvGraphicFramePr>
        <p:xfrm>
          <a:off x="467544" y="5013176"/>
          <a:ext cx="374441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9</a:t>
                      </a:r>
                      <a:endParaRPr lang="lt-LT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3x8</a:t>
                      </a:r>
                      <a:endParaRPr lang="lt-LT" sz="4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Lentelė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769945"/>
              </p:ext>
            </p:extLst>
          </p:nvPr>
        </p:nvGraphicFramePr>
        <p:xfrm>
          <a:off x="4860032" y="5085184"/>
          <a:ext cx="374441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28803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24</a:t>
                      </a:r>
                      <a:endParaRPr lang="lt-LT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3x2</a:t>
                      </a:r>
                      <a:endParaRPr lang="lt-LT" sz="4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dyklė dešinėn 9"/>
          <p:cNvSpPr/>
          <p:nvPr/>
        </p:nvSpPr>
        <p:spPr>
          <a:xfrm>
            <a:off x="4297355" y="1880828"/>
            <a:ext cx="489204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238" y="3500214"/>
            <a:ext cx="517525" cy="28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9034" y="5306889"/>
            <a:ext cx="517525" cy="21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kštyn lenkta rodyklė 16"/>
          <p:cNvSpPr/>
          <p:nvPr/>
        </p:nvSpPr>
        <p:spPr>
          <a:xfrm>
            <a:off x="971600" y="2420888"/>
            <a:ext cx="6467016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1" y="4017075"/>
            <a:ext cx="6467016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dyklė žemyn 17"/>
          <p:cNvSpPr/>
          <p:nvPr/>
        </p:nvSpPr>
        <p:spPr>
          <a:xfrm>
            <a:off x="899592" y="2759776"/>
            <a:ext cx="265174" cy="525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254" y="4437112"/>
            <a:ext cx="3238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kaidrės numerio vietos rezervavimo ženkla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834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Kiekvienai</a:t>
            </a:r>
            <a:r>
              <a:rPr lang="en-US" dirty="0" smtClean="0"/>
              <a:t> </a:t>
            </a:r>
            <a:r>
              <a:rPr lang="en-US" dirty="0" err="1" smtClean="0"/>
              <a:t>daugybos</a:t>
            </a:r>
            <a:r>
              <a:rPr lang="en-US" dirty="0" smtClean="0"/>
              <a:t> </a:t>
            </a:r>
            <a:r>
              <a:rPr lang="en-US" dirty="0" err="1" smtClean="0"/>
              <a:t>lentelei</a:t>
            </a:r>
            <a:r>
              <a:rPr lang="en-US" dirty="0" smtClean="0"/>
              <a:t> </a:t>
            </a:r>
            <a:r>
              <a:rPr lang="en-US" dirty="0" err="1" smtClean="0"/>
              <a:t>sudaroma</a:t>
            </a:r>
            <a:r>
              <a:rPr lang="en-US" dirty="0" smtClean="0"/>
              <a:t> </a:t>
            </a:r>
            <a:r>
              <a:rPr lang="en-US" dirty="0" err="1" smtClean="0"/>
              <a:t>atskira</a:t>
            </a:r>
            <a:r>
              <a:rPr lang="en-US" dirty="0" smtClean="0"/>
              <a:t> </a:t>
            </a:r>
            <a:r>
              <a:rPr lang="en-US" dirty="0" err="1" smtClean="0"/>
              <a:t>grandin</a:t>
            </a:r>
            <a:r>
              <a:rPr lang="lt-LT" dirty="0" err="1" smtClean="0"/>
              <a:t>ėlė</a:t>
            </a:r>
            <a:r>
              <a:rPr lang="lt-LT" dirty="0" smtClean="0"/>
              <a:t>.</a:t>
            </a:r>
          </a:p>
          <a:p>
            <a:pPr algn="just"/>
            <a:r>
              <a:rPr lang="lt-LT" dirty="0" smtClean="0"/>
              <a:t>Galima sudaryta grandinėlę iš skirtingų skaičių daugybos lentelių, bet tuomet negali kartotis ta pati sandauga (atsakymas kairėje lapelio pusėje), nes grandinėlė negalės tęstis.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903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7030A0"/>
                </a:solidFill>
              </a:rPr>
              <a:t>,,BINGO“ </a:t>
            </a:r>
            <a:endParaRPr lang="lt-LT" dirty="0">
              <a:solidFill>
                <a:srgbClr val="7030A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Žaidimas žinomo žaidimo ,,</a:t>
            </a:r>
            <a:r>
              <a:rPr lang="lt-LT" dirty="0" err="1" smtClean="0"/>
              <a:t>Bingo</a:t>
            </a:r>
            <a:r>
              <a:rPr lang="lt-LT" dirty="0" smtClean="0"/>
              <a:t>“ pagrindu.</a:t>
            </a:r>
          </a:p>
          <a:p>
            <a:r>
              <a:rPr lang="lt-LT" dirty="0" smtClean="0"/>
              <a:t>Vaikams išdalinamos kortelės, kuriose </a:t>
            </a:r>
            <a:r>
              <a:rPr lang="lt-LT" dirty="0" err="1" smtClean="0"/>
              <a:t>surašy</a:t>
            </a:r>
            <a:r>
              <a:rPr lang="en-US" dirty="0" smtClean="0"/>
              <a:t>-</a:t>
            </a:r>
            <a:r>
              <a:rPr lang="lt-LT" dirty="0" smtClean="0"/>
              <a:t>tos tam tikro skaičiaus daugybos lentelės </a:t>
            </a:r>
            <a:r>
              <a:rPr lang="lt-LT" dirty="0" err="1" smtClean="0"/>
              <a:t>san</a:t>
            </a:r>
            <a:r>
              <a:rPr lang="en-US" dirty="0" smtClean="0"/>
              <a:t>-</a:t>
            </a:r>
            <a:r>
              <a:rPr lang="lt-LT" dirty="0" err="1" smtClean="0"/>
              <a:t>daugos</a:t>
            </a:r>
            <a:r>
              <a:rPr lang="lt-LT" dirty="0" smtClean="0"/>
              <a:t>, pav. 4.</a:t>
            </a:r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 smtClean="0"/>
          </a:p>
          <a:p>
            <a:r>
              <a:rPr lang="lt-LT" dirty="0" smtClean="0"/>
              <a:t>Visiems duodama žetonų langeliams uždegti.</a:t>
            </a:r>
            <a:endParaRPr lang="lt-LT" dirty="0"/>
          </a:p>
        </p:txBody>
      </p:sp>
      <p:graphicFrame>
        <p:nvGraphicFramePr>
          <p:cNvPr id="4" name="Lentelė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53910"/>
              </p:ext>
            </p:extLst>
          </p:nvPr>
        </p:nvGraphicFramePr>
        <p:xfrm>
          <a:off x="1619672" y="3933056"/>
          <a:ext cx="6096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16</a:t>
                      </a:r>
                      <a:endParaRPr lang="lt-LT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20</a:t>
                      </a:r>
                      <a:endParaRPr lang="lt-LT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400" dirty="0" smtClean="0"/>
                        <a:t>40</a:t>
                      </a:r>
                      <a:endParaRPr lang="lt-LT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8</a:t>
                      </a:r>
                      <a:endParaRPr lang="lt-LT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28</a:t>
                      </a:r>
                      <a:endParaRPr lang="lt-LT" sz="4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Lentelė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853182"/>
              </p:ext>
            </p:extLst>
          </p:nvPr>
        </p:nvGraphicFramePr>
        <p:xfrm>
          <a:off x="1619672" y="4653136"/>
          <a:ext cx="6096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4</a:t>
                      </a:r>
                      <a:endParaRPr lang="lt-LT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12</a:t>
                      </a:r>
                      <a:endParaRPr lang="lt-LT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32</a:t>
                      </a:r>
                      <a:endParaRPr lang="lt-LT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24</a:t>
                      </a:r>
                      <a:endParaRPr lang="lt-LT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36</a:t>
                      </a:r>
                      <a:endParaRPr lang="lt-LT" sz="4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463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/>
              <a:t>Vienas</a:t>
            </a:r>
            <a:r>
              <a:rPr lang="en-US" dirty="0" smtClean="0"/>
              <a:t> </a:t>
            </a:r>
            <a:r>
              <a:rPr lang="en-US" dirty="0" err="1" smtClean="0"/>
              <a:t>vaikas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lt-LT" dirty="0" smtClean="0"/>
              <a:t>š</a:t>
            </a:r>
            <a:r>
              <a:rPr lang="en-US" dirty="0" err="1" smtClean="0"/>
              <a:t>renkamas</a:t>
            </a:r>
            <a:r>
              <a:rPr lang="lt-LT" dirty="0" smtClean="0"/>
              <a:t> (paskiriamas)</a:t>
            </a:r>
            <a:r>
              <a:rPr lang="en-US" dirty="0" smtClean="0"/>
              <a:t> </a:t>
            </a:r>
            <a:r>
              <a:rPr lang="lt-LT" dirty="0" smtClean="0"/>
              <a:t>žaidimo vedančiuoju.</a:t>
            </a:r>
          </a:p>
          <a:p>
            <a:pPr algn="just"/>
            <a:r>
              <a:rPr lang="lt-LT" dirty="0" smtClean="0"/>
              <a:t>Sukama (jei turite) ruletė.</a:t>
            </a:r>
          </a:p>
          <a:p>
            <a:pPr algn="just"/>
            <a:r>
              <a:rPr lang="lt-LT" dirty="0" smtClean="0"/>
              <a:t>Galima padaryti korteles su daugybos lentelės veiksmais, juos užversti ir po vieną traukti.</a:t>
            </a:r>
          </a:p>
          <a:p>
            <a:pPr algn="just"/>
            <a:r>
              <a:rPr lang="lt-LT" dirty="0" smtClean="0"/>
              <a:t>Vedantys suka ruletę arba traukia kortelę ir garsiai skaito veiksmą.</a:t>
            </a:r>
          </a:p>
          <a:p>
            <a:pPr algn="just"/>
            <a:r>
              <a:rPr lang="lt-LT" dirty="0" smtClean="0"/>
              <a:t>Žaidėjai, kurių kortelėje yra paskelbto veiksmo atsakymas, jį uždengia žetonu.</a:t>
            </a:r>
          </a:p>
          <a:p>
            <a:pPr algn="just"/>
            <a:r>
              <a:rPr lang="lt-LT" dirty="0" smtClean="0"/>
              <a:t>Veiksmas padedamas matomoje vietoje, kad vaikai galėtų pasitikrinti.</a:t>
            </a:r>
          </a:p>
          <a:p>
            <a:pPr algn="just"/>
            <a:r>
              <a:rPr lang="lt-LT" dirty="0" smtClean="0"/>
              <a:t>Pirmasis, uždengęs visus langelius, sušunka ,,</a:t>
            </a:r>
            <a:r>
              <a:rPr lang="lt-LT" dirty="0" err="1" smtClean="0"/>
              <a:t>Bingo</a:t>
            </a:r>
            <a:r>
              <a:rPr lang="lt-LT" dirty="0" smtClean="0"/>
              <a:t>“</a:t>
            </a:r>
            <a:r>
              <a:rPr lang="en-US" dirty="0" smtClean="0"/>
              <a:t>! </a:t>
            </a:r>
            <a:r>
              <a:rPr lang="en-US" dirty="0" err="1" smtClean="0"/>
              <a:t>Jis</a:t>
            </a:r>
            <a:r>
              <a:rPr lang="en-US" dirty="0" smtClean="0"/>
              <a:t> </a:t>
            </a:r>
            <a:r>
              <a:rPr lang="en-US" dirty="0" err="1" smtClean="0"/>
              <a:t>skelbiamas</a:t>
            </a:r>
            <a:r>
              <a:rPr lang="en-US" dirty="0" smtClean="0"/>
              <a:t> </a:t>
            </a:r>
            <a:r>
              <a:rPr lang="en-US" dirty="0" err="1" smtClean="0"/>
              <a:t>laim</a:t>
            </a:r>
            <a:r>
              <a:rPr lang="lt-LT" dirty="0" err="1" smtClean="0"/>
              <a:t>ėtoju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343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lt-LT" dirty="0" smtClean="0"/>
              <a:t>Pastabos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lt-LT" dirty="0" smtClean="0"/>
              <a:t>Reikia apgalvoti, kokias sandaugas surašysite kortelėse.</a:t>
            </a:r>
          </a:p>
          <a:p>
            <a:pPr algn="just"/>
            <a:r>
              <a:rPr lang="lt-LT" dirty="0" smtClean="0"/>
              <a:t>Surašius visas mokomos daugybos lentelės sandaugas po vieną kartą, nesvarbu, kokia tvarka būtų skelbiami veiksmai, visi vaikai baigtų žaidimą kartu. Tuomet matytume, kurie vaikai dar nemoka, nes jie neužbaigtų žaidimo.</a:t>
            </a:r>
          </a:p>
          <a:p>
            <a:pPr algn="just"/>
            <a:r>
              <a:rPr lang="lt-LT" dirty="0" smtClean="0"/>
              <a:t>Siekiant, kad laimėtojai būtų ne visi, lentelėse būtų galima kai kurias sandaugas pakartoti keletą kartų, o kai kurias praleisti. Reiktų susitarti, kad dengiame visas teisingas sandaugas, nors jų kortelėje būtų dvi ar daugiau. 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0426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314574"/>
            <a:ext cx="3398140" cy="277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4235-7B1F-4BE2-AE36-0BF77EA2CB70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770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1716</Words>
  <Application>Microsoft Office PowerPoint</Application>
  <PresentationFormat>Demonstracija ekrane (4:3)</PresentationFormat>
  <Paragraphs>280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38</vt:i4>
      </vt:variant>
    </vt:vector>
  </HeadingPairs>
  <TitlesOfParts>
    <vt:vector size="39" baseType="lpstr">
      <vt:lpstr>Office tema</vt:lpstr>
      <vt:lpstr>Žaidimai daugybos lentelei mokyti</vt:lpstr>
      <vt:lpstr>ŽAIDIMAI</vt:lpstr>
      <vt:lpstr>,,GRANDINĖLĖ“</vt:lpstr>
      <vt:lpstr>PowerPoint pristatymas</vt:lpstr>
      <vt:lpstr>PowerPoint pristatymas</vt:lpstr>
      <vt:lpstr>,,BINGO“ </vt:lpstr>
      <vt:lpstr>PowerPoint pristatymas</vt:lpstr>
      <vt:lpstr>Pastabos</vt:lpstr>
      <vt:lpstr>PowerPoint pristatymas</vt:lpstr>
      <vt:lpstr>Žaidimas su kauliukais</vt:lpstr>
      <vt:lpstr>PowerPoint pristatymas</vt:lpstr>
      <vt:lpstr>,,SURASK PORĄ“</vt:lpstr>
      <vt:lpstr>,,PARNEŠK SANDAUGĄ“</vt:lpstr>
      <vt:lpstr>PowerPoint pristatymas</vt:lpstr>
      <vt:lpstr>,,BOMBA“</vt:lpstr>
      <vt:lpstr>PowerPoint pristatymas</vt:lpstr>
      <vt:lpstr>,,SNIEGO GNIŪŽTĖS“</vt:lpstr>
      <vt:lpstr>PowerPoint pristatymas</vt:lpstr>
      <vt:lpstr>,,PĖDUTĖS“</vt:lpstr>
      <vt:lpstr>PowerPoint pristatymas</vt:lpstr>
      <vt:lpstr>,,EMOCIJŲ ŽAIDIMAS“</vt:lpstr>
      <vt:lpstr>PowerPoint pristatymas</vt:lpstr>
      <vt:lpstr>,,DINGĘ SANDAUGOS“</vt:lpstr>
      <vt:lpstr>PowerPoint pristatymas</vt:lpstr>
      <vt:lpstr>,,BLITZ  TURNYRAS“</vt:lpstr>
      <vt:lpstr>PowerPoint pristatymas</vt:lpstr>
      <vt:lpstr>,,TRAUKINUKAS“</vt:lpstr>
      <vt:lpstr>PowerPoint pristatymas</vt:lpstr>
      <vt:lpstr>,,DIENA- NAKTIS“</vt:lpstr>
      <vt:lpstr>,,KAS KALBA?“</vt:lpstr>
      <vt:lpstr>PowerPoint pristatymas</vt:lpstr>
      <vt:lpstr>,,NEBYLIAI IR KARALIUS“</vt:lpstr>
      <vt:lpstr>PowerPoint pristatymas</vt:lpstr>
      <vt:lpstr>PowerPoint pristatymas</vt:lpstr>
      <vt:lpstr>,,TREJETUKŲ PARDUOTUVĖ“</vt:lpstr>
      <vt:lpstr>PowerPoint pristatymas</vt:lpstr>
      <vt:lpstr>ŽAIDIMAI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Žaidimai daugybos lentelei mokyti</dc:title>
  <dc:creator>Ilona</dc:creator>
  <cp:lastModifiedBy>USER15</cp:lastModifiedBy>
  <cp:revision>117</cp:revision>
  <dcterms:created xsi:type="dcterms:W3CDTF">2012-02-10T14:53:10Z</dcterms:created>
  <dcterms:modified xsi:type="dcterms:W3CDTF">2012-02-22T11:30:39Z</dcterms:modified>
</cp:coreProperties>
</file>